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317" r:id="rId8"/>
    <p:sldId id="321" r:id="rId9"/>
    <p:sldId id="322" r:id="rId10"/>
    <p:sldId id="323" r:id="rId11"/>
    <p:sldId id="318" r:id="rId12"/>
    <p:sldId id="324" r:id="rId13"/>
    <p:sldId id="325" r:id="rId14"/>
    <p:sldId id="326" r:id="rId15"/>
    <p:sldId id="319" r:id="rId16"/>
    <p:sldId id="356" r:id="rId17"/>
    <p:sldId id="357" r:id="rId18"/>
    <p:sldId id="358" r:id="rId19"/>
    <p:sldId id="360" r:id="rId20"/>
    <p:sldId id="320" r:id="rId21"/>
    <p:sldId id="291" r:id="rId22"/>
    <p:sldId id="292" r:id="rId23"/>
    <p:sldId id="293" r:id="rId24"/>
    <p:sldId id="262" r:id="rId25"/>
    <p:sldId id="263" r:id="rId26"/>
    <p:sldId id="295" r:id="rId27"/>
    <p:sldId id="266" r:id="rId28"/>
    <p:sldId id="267" r:id="rId29"/>
    <p:sldId id="297" r:id="rId30"/>
    <p:sldId id="298" r:id="rId31"/>
    <p:sldId id="299" r:id="rId32"/>
    <p:sldId id="272" r:id="rId33"/>
    <p:sldId id="273" r:id="rId34"/>
    <p:sldId id="300" r:id="rId35"/>
    <p:sldId id="301" r:id="rId36"/>
    <p:sldId id="302" r:id="rId37"/>
    <p:sldId id="303" r:id="rId38"/>
    <p:sldId id="278" r:id="rId39"/>
    <p:sldId id="305" r:id="rId40"/>
    <p:sldId id="306" r:id="rId41"/>
    <p:sldId id="307" r:id="rId42"/>
    <p:sldId id="308" r:id="rId43"/>
    <p:sldId id="313" r:id="rId44"/>
    <p:sldId id="284" r:id="rId45"/>
    <p:sldId id="285" r:id="rId46"/>
    <p:sldId id="261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1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696" y="102"/>
      </p:cViewPr>
      <p:guideLst>
        <p:guide orient="horz" pos="2200"/>
        <p:guide pos="38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"/>
          <a:sy n="1" d="1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83B7C-CA8F-4DFF-9733-DA2AF53B94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www.v5ppt.com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747D-CA69-4C0F-A358-3562FF39C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A230-73B8-4A70-8407-2DD4AB33AC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6BAC-4ECF-4237-B82E-934CB411B6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A230-73B8-4A70-8407-2DD4AB33AC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6BAC-4ECF-4237-B82E-934CB411B6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DA230-73B8-4A70-8407-2DD4AB33AC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76BAC-4ECF-4237-B82E-934CB411B6A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H="1">
            <a:off x="-1045030" y="761357"/>
            <a:ext cx="15320386" cy="6096643"/>
            <a:chOff x="-2130441" y="761357"/>
            <a:chExt cx="15320386" cy="6096643"/>
          </a:xfrm>
        </p:grpSpPr>
        <p:sp>
          <p:nvSpPr>
            <p:cNvPr id="8" name="平行四边形 7"/>
            <p:cNvSpPr/>
            <p:nvPr/>
          </p:nvSpPr>
          <p:spPr>
            <a:xfrm>
              <a:off x="326804" y="761357"/>
              <a:ext cx="4260881" cy="2183069"/>
            </a:xfrm>
            <a:prstGeom prst="parallelogram">
              <a:avLst>
                <a:gd name="adj" fmla="val 4274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1584846" y="2337464"/>
              <a:ext cx="4260881" cy="2183069"/>
            </a:xfrm>
            <a:prstGeom prst="parallelogram">
              <a:avLst>
                <a:gd name="adj" fmla="val 42740"/>
              </a:avLst>
            </a:prstGeom>
            <a:blipFill dpi="0"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5300134" y="2324800"/>
              <a:ext cx="7889811" cy="2195733"/>
            </a:xfrm>
            <a:prstGeom prst="parallelogram">
              <a:avLst>
                <a:gd name="adj" fmla="val 4274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-2130441" y="2337465"/>
              <a:ext cx="4260881" cy="2183069"/>
            </a:xfrm>
            <a:prstGeom prst="parallelogram">
              <a:avLst>
                <a:gd name="adj" fmla="val 4274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-1517585" y="4821488"/>
              <a:ext cx="3974830" cy="2036512"/>
            </a:xfrm>
            <a:prstGeom prst="parallelogram">
              <a:avLst>
                <a:gd name="adj" fmla="val 4274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493215" y="929507"/>
            <a:ext cx="221742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endParaRPr lang="zh-CN" altLang="en-US" sz="7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5400" y="3013501"/>
            <a:ext cx="5424829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IoC</a:t>
            </a:r>
            <a:r>
              <a:rPr lang="zh-CN" altLang="en-US" sz="4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  <a:endParaRPr lang="zh-CN" altLang="en-US" sz="4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3"/>
          <p:cNvSpPr txBox="1">
            <a:spLocks noChangeArrowheads="1"/>
          </p:cNvSpPr>
          <p:nvPr/>
        </p:nvSpPr>
        <p:spPr bwMode="auto">
          <a:xfrm>
            <a:off x="409914" y="2596796"/>
            <a:ext cx="4805009" cy="3581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1693" tIns="40847" rIns="81693" bIns="40847">
            <a:spAutoFit/>
          </a:bodyPr>
          <a:lstStyle/>
          <a:p>
            <a:pPr defTabSz="685800"/>
            <a:r>
              <a:rPr 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没那么简单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-Spring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54"/>
          <p:cNvSpPr txBox="1"/>
          <p:nvPr/>
        </p:nvSpPr>
        <p:spPr>
          <a:xfrm>
            <a:off x="464343" y="3714964"/>
            <a:ext cx="5268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没那么简单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--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把一切都变简单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春风习习"/>
          <p:cNvGrpSpPr/>
          <p:nvPr/>
        </p:nvGrpSpPr>
        <p:grpSpPr>
          <a:xfrm>
            <a:off x="3754755" y="418465"/>
            <a:ext cx="3599815" cy="1823085"/>
            <a:chOff x="6615" y="808"/>
            <a:chExt cx="5669" cy="2871"/>
          </a:xfrm>
        </p:grpSpPr>
        <p:pic>
          <p:nvPicPr>
            <p:cNvPr id="12" name="图片 11" descr="横着 - 2_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5" y="808"/>
              <a:ext cx="5669" cy="287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7084" y="1671"/>
              <a:ext cx="4509" cy="149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000" b="1">
                  <a:solidFill>
                    <a:srgbClr val="7DB496"/>
                  </a:solidFill>
                  <a:latin typeface="黑体" panose="02010609060101010101" charset="-122"/>
                  <a:ea typeface="黑体" panose="02010609060101010101" charset="-122"/>
                  <a:cs typeface="汉仪刚艺体-85W" panose="00020600040101010101" charset="-122"/>
                </a:rPr>
                <a:t>主讲人：蔡伟浩</a:t>
              </a:r>
              <a:endParaRPr lang="zh-CN" altLang="en-US" sz="3000" b="1">
                <a:solidFill>
                  <a:srgbClr val="7DB496"/>
                </a:solidFill>
                <a:latin typeface="黑体" panose="02010609060101010101" charset="-122"/>
                <a:ea typeface="黑体" panose="02010609060101010101" charset="-122"/>
                <a:cs typeface="汉仪刚艺体-85W" panose="00020600040101010101" charset="-122"/>
              </a:endParaRPr>
            </a:p>
            <a:p>
              <a:pPr algn="ctr">
                <a:lnSpc>
                  <a:spcPct val="160000"/>
                </a:lnSpc>
              </a:pPr>
              <a:r>
                <a:rPr lang="zh-CN" altLang="en-US" sz="1600">
                  <a:solidFill>
                    <a:srgbClr val="7DB496"/>
                  </a:solidFill>
                  <a:latin typeface="黑体" panose="02010609060101010101" charset="-122"/>
                  <a:ea typeface="黑体" panose="02010609060101010101" charset="-122"/>
                  <a:cs typeface="汉仪刚艺体-85W" panose="00020600040101010101" charset="-122"/>
                </a:rPr>
                <a:t>没有业务，扯蛋技术</a:t>
              </a:r>
              <a:endParaRPr lang="zh-CN" altLang="en-US" sz="1600">
                <a:solidFill>
                  <a:srgbClr val="7DB496"/>
                </a:solidFill>
                <a:latin typeface="黑体" panose="02010609060101010101" charset="-122"/>
                <a:ea typeface="黑体" panose="02010609060101010101" charset="-122"/>
                <a:cs typeface="汉仪刚艺体-85W" panose="00020600040101010101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696085" y="4897755"/>
            <a:ext cx="460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蔡伟浩  孙林  张小山  张川  熊浩  王敏杰  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22682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BeanFactory</a:t>
            </a:r>
            <a:endParaRPr lang="en-US" altLang="zh-CN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3417570" y="480060"/>
            <a:ext cx="7665720" cy="100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171"/>
          <p:cNvSpPr>
            <a:spLocks noEditPoints="1"/>
          </p:cNvSpPr>
          <p:nvPr/>
        </p:nvSpPr>
        <p:spPr bwMode="auto">
          <a:xfrm>
            <a:off x="187459" y="360114"/>
            <a:ext cx="368567" cy="340112"/>
          </a:xfrm>
          <a:custGeom>
            <a:avLst/>
            <a:gdLst>
              <a:gd name="T0" fmla="*/ 224 w 272"/>
              <a:gd name="T1" fmla="*/ 66 h 251"/>
              <a:gd name="T2" fmla="*/ 224 w 272"/>
              <a:gd name="T3" fmla="*/ 5 h 251"/>
              <a:gd name="T4" fmla="*/ 189 w 272"/>
              <a:gd name="T5" fmla="*/ 5 h 251"/>
              <a:gd name="T6" fmla="*/ 189 w 272"/>
              <a:gd name="T7" fmla="*/ 40 h 251"/>
              <a:gd name="T8" fmla="*/ 136 w 272"/>
              <a:gd name="T9" fmla="*/ 0 h 251"/>
              <a:gd name="T10" fmla="*/ 0 w 272"/>
              <a:gd name="T11" fmla="*/ 106 h 251"/>
              <a:gd name="T12" fmla="*/ 22 w 272"/>
              <a:gd name="T13" fmla="*/ 132 h 251"/>
              <a:gd name="T14" fmla="*/ 35 w 272"/>
              <a:gd name="T15" fmla="*/ 124 h 251"/>
              <a:gd name="T16" fmla="*/ 35 w 272"/>
              <a:gd name="T17" fmla="*/ 251 h 251"/>
              <a:gd name="T18" fmla="*/ 237 w 272"/>
              <a:gd name="T19" fmla="*/ 251 h 251"/>
              <a:gd name="T20" fmla="*/ 237 w 272"/>
              <a:gd name="T21" fmla="*/ 124 h 251"/>
              <a:gd name="T22" fmla="*/ 250 w 272"/>
              <a:gd name="T23" fmla="*/ 132 h 251"/>
              <a:gd name="T24" fmla="*/ 272 w 272"/>
              <a:gd name="T25" fmla="*/ 106 h 251"/>
              <a:gd name="T26" fmla="*/ 224 w 272"/>
              <a:gd name="T27" fmla="*/ 66 h 251"/>
              <a:gd name="T28" fmla="*/ 215 w 272"/>
              <a:gd name="T29" fmla="*/ 234 h 251"/>
              <a:gd name="T30" fmla="*/ 171 w 272"/>
              <a:gd name="T31" fmla="*/ 234 h 251"/>
              <a:gd name="T32" fmla="*/ 171 w 272"/>
              <a:gd name="T33" fmla="*/ 159 h 251"/>
              <a:gd name="T34" fmla="*/ 101 w 272"/>
              <a:gd name="T35" fmla="*/ 159 h 251"/>
              <a:gd name="T36" fmla="*/ 101 w 272"/>
              <a:gd name="T37" fmla="*/ 234 h 251"/>
              <a:gd name="T38" fmla="*/ 57 w 272"/>
              <a:gd name="T39" fmla="*/ 234 h 251"/>
              <a:gd name="T40" fmla="*/ 57 w 272"/>
              <a:gd name="T41" fmla="*/ 110 h 251"/>
              <a:gd name="T42" fmla="*/ 136 w 272"/>
              <a:gd name="T43" fmla="*/ 49 h 251"/>
              <a:gd name="T44" fmla="*/ 215 w 272"/>
              <a:gd name="T45" fmla="*/ 110 h 251"/>
              <a:gd name="T46" fmla="*/ 215 w 272"/>
              <a:gd name="T47" fmla="*/ 234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2" h="251">
                <a:moveTo>
                  <a:pt x="224" y="66"/>
                </a:moveTo>
                <a:lnTo>
                  <a:pt x="224" y="5"/>
                </a:lnTo>
                <a:lnTo>
                  <a:pt x="189" y="5"/>
                </a:lnTo>
                <a:lnTo>
                  <a:pt x="189" y="40"/>
                </a:lnTo>
                <a:lnTo>
                  <a:pt x="136" y="0"/>
                </a:lnTo>
                <a:lnTo>
                  <a:pt x="0" y="106"/>
                </a:lnTo>
                <a:lnTo>
                  <a:pt x="22" y="132"/>
                </a:lnTo>
                <a:lnTo>
                  <a:pt x="35" y="124"/>
                </a:lnTo>
                <a:lnTo>
                  <a:pt x="35" y="251"/>
                </a:lnTo>
                <a:lnTo>
                  <a:pt x="237" y="251"/>
                </a:lnTo>
                <a:lnTo>
                  <a:pt x="237" y="124"/>
                </a:lnTo>
                <a:lnTo>
                  <a:pt x="250" y="132"/>
                </a:lnTo>
                <a:lnTo>
                  <a:pt x="272" y="106"/>
                </a:lnTo>
                <a:lnTo>
                  <a:pt x="224" y="66"/>
                </a:lnTo>
                <a:close/>
                <a:moveTo>
                  <a:pt x="215" y="234"/>
                </a:moveTo>
                <a:lnTo>
                  <a:pt x="171" y="234"/>
                </a:lnTo>
                <a:lnTo>
                  <a:pt x="171" y="159"/>
                </a:lnTo>
                <a:lnTo>
                  <a:pt x="101" y="159"/>
                </a:lnTo>
                <a:lnTo>
                  <a:pt x="101" y="234"/>
                </a:lnTo>
                <a:lnTo>
                  <a:pt x="57" y="234"/>
                </a:lnTo>
                <a:lnTo>
                  <a:pt x="57" y="110"/>
                </a:lnTo>
                <a:lnTo>
                  <a:pt x="136" y="49"/>
                </a:lnTo>
                <a:lnTo>
                  <a:pt x="215" y="110"/>
                </a:lnTo>
                <a:lnTo>
                  <a:pt x="215" y="2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/>
          <a:lstStyle/>
          <a:p>
            <a:endParaRPr lang="zh-CN" altLang="en-US" sz="1765"/>
          </a:p>
        </p:txBody>
      </p:sp>
      <p:sp>
        <p:nvSpPr>
          <p:cNvPr id="19" name="矩形 18"/>
          <p:cNvSpPr/>
          <p:nvPr/>
        </p:nvSpPr>
        <p:spPr>
          <a:xfrm>
            <a:off x="4299436" y="4131088"/>
            <a:ext cx="2150687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最开始是解释型语言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5625" y="2379345"/>
            <a:ext cx="5314950" cy="380047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193155" y="2027555"/>
            <a:ext cx="5637530" cy="982277"/>
            <a:chOff x="977174" y="4308160"/>
            <a:chExt cx="3978530" cy="981676"/>
          </a:xfrm>
        </p:grpSpPr>
        <p:sp>
          <p:nvSpPr>
            <p:cNvPr id="4" name="TextBox 54"/>
            <p:cNvSpPr txBox="1"/>
            <p:nvPr/>
          </p:nvSpPr>
          <p:spPr>
            <a:xfrm>
              <a:off x="977174" y="4645071"/>
              <a:ext cx="3978530" cy="64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只有当客户端对象需要访问容器中的某个守管束对象的时候，才对该受管束的对象进行初始化以及依赖注入操作。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1" name="文本框 37"/>
            <p:cNvSpPr txBox="1"/>
            <p:nvPr/>
          </p:nvSpPr>
          <p:spPr>
            <a:xfrm>
              <a:off x="977174" y="4308160"/>
              <a:ext cx="2063207" cy="336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初始化策略：</a:t>
              </a:r>
              <a:r>
                <a:rPr lang="en-US" altLang="zh-CN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lazy-load</a:t>
              </a:r>
              <a:endPara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193155" y="3469640"/>
            <a:ext cx="5637530" cy="982277"/>
            <a:chOff x="977174" y="4308160"/>
            <a:chExt cx="3978530" cy="981676"/>
          </a:xfrm>
        </p:grpSpPr>
        <p:sp>
          <p:nvSpPr>
            <p:cNvPr id="13" name="TextBox 54"/>
            <p:cNvSpPr txBox="1"/>
            <p:nvPr/>
          </p:nvSpPr>
          <p:spPr>
            <a:xfrm>
              <a:off x="977174" y="4645071"/>
              <a:ext cx="3978530" cy="64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容器启动初期速度比较快，所需资源有限。对于资源有限，并且功能要求不是很严格的场景，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BeanFactory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是比较合适的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IoC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容器选择。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4" name="文本框 37"/>
            <p:cNvSpPr txBox="1"/>
            <p:nvPr/>
          </p:nvSpPr>
          <p:spPr>
            <a:xfrm>
              <a:off x="977174" y="4308160"/>
              <a:ext cx="2063207" cy="336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优点及适用场景</a:t>
              </a: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37"/>
          <p:cNvSpPr txBox="1"/>
          <p:nvPr/>
        </p:nvSpPr>
        <p:spPr>
          <a:xfrm>
            <a:off x="631190" y="1136650"/>
            <a:ext cx="10228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BeanFactory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是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Spring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提供的基础类型的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IoC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容器，提供完整的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IoC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服务支持。</a:t>
            </a:r>
            <a:endParaRPr lang="en-US" altLang="zh-CN" sz="16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193155" y="4921885"/>
            <a:ext cx="5637530" cy="982277"/>
            <a:chOff x="977174" y="4308160"/>
            <a:chExt cx="3978530" cy="981676"/>
          </a:xfrm>
        </p:grpSpPr>
        <p:sp>
          <p:nvSpPr>
            <p:cNvPr id="17" name="TextBox 54"/>
            <p:cNvSpPr txBox="1"/>
            <p:nvPr/>
          </p:nvSpPr>
          <p:spPr>
            <a:xfrm>
              <a:off x="977174" y="4645071"/>
              <a:ext cx="3978530" cy="64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org.springframework.beans.factory.support.DefaultListableBeanFactory#getBean(java.lang.Class&lt;T&gt;)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20" name="文本框 37"/>
            <p:cNvSpPr txBox="1"/>
            <p:nvPr/>
          </p:nvSpPr>
          <p:spPr>
            <a:xfrm>
              <a:off x="977174" y="4308160"/>
              <a:ext cx="3240006" cy="336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源码示例：</a:t>
              </a:r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DefaultListableBeanFactory</a:t>
              </a:r>
              <a:endParaRPr 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36906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BeanFactory</a:t>
            </a:r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注入方式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4578350" y="461010"/>
            <a:ext cx="6504940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171"/>
          <p:cNvSpPr>
            <a:spLocks noEditPoints="1"/>
          </p:cNvSpPr>
          <p:nvPr/>
        </p:nvSpPr>
        <p:spPr bwMode="auto">
          <a:xfrm>
            <a:off x="187459" y="360114"/>
            <a:ext cx="368567" cy="340112"/>
          </a:xfrm>
          <a:custGeom>
            <a:avLst/>
            <a:gdLst>
              <a:gd name="T0" fmla="*/ 224 w 272"/>
              <a:gd name="T1" fmla="*/ 66 h 251"/>
              <a:gd name="T2" fmla="*/ 224 w 272"/>
              <a:gd name="T3" fmla="*/ 5 h 251"/>
              <a:gd name="T4" fmla="*/ 189 w 272"/>
              <a:gd name="T5" fmla="*/ 5 h 251"/>
              <a:gd name="T6" fmla="*/ 189 w 272"/>
              <a:gd name="T7" fmla="*/ 40 h 251"/>
              <a:gd name="T8" fmla="*/ 136 w 272"/>
              <a:gd name="T9" fmla="*/ 0 h 251"/>
              <a:gd name="T10" fmla="*/ 0 w 272"/>
              <a:gd name="T11" fmla="*/ 106 h 251"/>
              <a:gd name="T12" fmla="*/ 22 w 272"/>
              <a:gd name="T13" fmla="*/ 132 h 251"/>
              <a:gd name="T14" fmla="*/ 35 w 272"/>
              <a:gd name="T15" fmla="*/ 124 h 251"/>
              <a:gd name="T16" fmla="*/ 35 w 272"/>
              <a:gd name="T17" fmla="*/ 251 h 251"/>
              <a:gd name="T18" fmla="*/ 237 w 272"/>
              <a:gd name="T19" fmla="*/ 251 h 251"/>
              <a:gd name="T20" fmla="*/ 237 w 272"/>
              <a:gd name="T21" fmla="*/ 124 h 251"/>
              <a:gd name="T22" fmla="*/ 250 w 272"/>
              <a:gd name="T23" fmla="*/ 132 h 251"/>
              <a:gd name="T24" fmla="*/ 272 w 272"/>
              <a:gd name="T25" fmla="*/ 106 h 251"/>
              <a:gd name="T26" fmla="*/ 224 w 272"/>
              <a:gd name="T27" fmla="*/ 66 h 251"/>
              <a:gd name="T28" fmla="*/ 215 w 272"/>
              <a:gd name="T29" fmla="*/ 234 h 251"/>
              <a:gd name="T30" fmla="*/ 171 w 272"/>
              <a:gd name="T31" fmla="*/ 234 h 251"/>
              <a:gd name="T32" fmla="*/ 171 w 272"/>
              <a:gd name="T33" fmla="*/ 159 h 251"/>
              <a:gd name="T34" fmla="*/ 101 w 272"/>
              <a:gd name="T35" fmla="*/ 159 h 251"/>
              <a:gd name="T36" fmla="*/ 101 w 272"/>
              <a:gd name="T37" fmla="*/ 234 h 251"/>
              <a:gd name="T38" fmla="*/ 57 w 272"/>
              <a:gd name="T39" fmla="*/ 234 h 251"/>
              <a:gd name="T40" fmla="*/ 57 w 272"/>
              <a:gd name="T41" fmla="*/ 110 h 251"/>
              <a:gd name="T42" fmla="*/ 136 w 272"/>
              <a:gd name="T43" fmla="*/ 49 h 251"/>
              <a:gd name="T44" fmla="*/ 215 w 272"/>
              <a:gd name="T45" fmla="*/ 110 h 251"/>
              <a:gd name="T46" fmla="*/ 215 w 272"/>
              <a:gd name="T47" fmla="*/ 234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2" h="251">
                <a:moveTo>
                  <a:pt x="224" y="66"/>
                </a:moveTo>
                <a:lnTo>
                  <a:pt x="224" y="5"/>
                </a:lnTo>
                <a:lnTo>
                  <a:pt x="189" y="5"/>
                </a:lnTo>
                <a:lnTo>
                  <a:pt x="189" y="40"/>
                </a:lnTo>
                <a:lnTo>
                  <a:pt x="136" y="0"/>
                </a:lnTo>
                <a:lnTo>
                  <a:pt x="0" y="106"/>
                </a:lnTo>
                <a:lnTo>
                  <a:pt x="22" y="132"/>
                </a:lnTo>
                <a:lnTo>
                  <a:pt x="35" y="124"/>
                </a:lnTo>
                <a:lnTo>
                  <a:pt x="35" y="251"/>
                </a:lnTo>
                <a:lnTo>
                  <a:pt x="237" y="251"/>
                </a:lnTo>
                <a:lnTo>
                  <a:pt x="237" y="124"/>
                </a:lnTo>
                <a:lnTo>
                  <a:pt x="250" y="132"/>
                </a:lnTo>
                <a:lnTo>
                  <a:pt x="272" y="106"/>
                </a:lnTo>
                <a:lnTo>
                  <a:pt x="224" y="66"/>
                </a:lnTo>
                <a:close/>
                <a:moveTo>
                  <a:pt x="215" y="234"/>
                </a:moveTo>
                <a:lnTo>
                  <a:pt x="171" y="234"/>
                </a:lnTo>
                <a:lnTo>
                  <a:pt x="171" y="159"/>
                </a:lnTo>
                <a:lnTo>
                  <a:pt x="101" y="159"/>
                </a:lnTo>
                <a:lnTo>
                  <a:pt x="101" y="234"/>
                </a:lnTo>
                <a:lnTo>
                  <a:pt x="57" y="234"/>
                </a:lnTo>
                <a:lnTo>
                  <a:pt x="57" y="110"/>
                </a:lnTo>
                <a:lnTo>
                  <a:pt x="136" y="49"/>
                </a:lnTo>
                <a:lnTo>
                  <a:pt x="215" y="110"/>
                </a:lnTo>
                <a:lnTo>
                  <a:pt x="215" y="2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/>
          <a:lstStyle/>
          <a:p>
            <a:endParaRPr lang="zh-CN" altLang="en-US" sz="1765"/>
          </a:p>
        </p:txBody>
      </p:sp>
      <p:sp>
        <p:nvSpPr>
          <p:cNvPr id="19" name="矩形 18"/>
          <p:cNvSpPr/>
          <p:nvPr/>
        </p:nvSpPr>
        <p:spPr>
          <a:xfrm>
            <a:off x="4299436" y="4131088"/>
            <a:ext cx="2150687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最开始是解释型语言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299585" y="1148080"/>
            <a:ext cx="6920865" cy="1259151"/>
            <a:chOff x="977174" y="4308160"/>
            <a:chExt cx="3978530" cy="1258329"/>
          </a:xfrm>
        </p:grpSpPr>
        <p:sp>
          <p:nvSpPr>
            <p:cNvPr id="26" name="TextBox 54"/>
            <p:cNvSpPr txBox="1"/>
            <p:nvPr/>
          </p:nvSpPr>
          <p:spPr>
            <a:xfrm>
              <a:off x="977174" y="4645071"/>
              <a:ext cx="3978530" cy="921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如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XML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文件、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Properties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文件。采用外部配置文件时，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Spring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的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IoC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容器有统一的处理方式，通常是根据不同类型的外部配置文件，给出相应的的文件解析类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BeanDefinitionReader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实现类来处理，将定义类映射成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BeanDefinition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，如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XML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的XmlBeanDefinitionReader，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Properties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的PropertiesBeanDefinitionReader。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27" name="文本框 37"/>
            <p:cNvSpPr txBox="1"/>
            <p:nvPr/>
          </p:nvSpPr>
          <p:spPr>
            <a:xfrm>
              <a:off x="977174" y="4308160"/>
              <a:ext cx="1402080" cy="336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外部配置文件方式</a:t>
              </a: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 descr="未命名文件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625" y="1148080"/>
            <a:ext cx="3390900" cy="44577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370070" y="2799715"/>
            <a:ext cx="6920865" cy="1259151"/>
            <a:chOff x="977174" y="4308160"/>
            <a:chExt cx="3978530" cy="1258329"/>
          </a:xfrm>
        </p:grpSpPr>
        <p:sp>
          <p:nvSpPr>
            <p:cNvPr id="11" name="TextBox 54"/>
            <p:cNvSpPr txBox="1"/>
            <p:nvPr/>
          </p:nvSpPr>
          <p:spPr>
            <a:xfrm>
              <a:off x="977174" y="4645071"/>
              <a:ext cx="3978530" cy="921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注解方式是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Java5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以上且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Spring2.5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之后才支持的方式。与外部配置文件方式不同的是，注解方式是使用ClassPathScanningCandidateComponentProvider来搜索包含指定注解的类，并映射成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BeanDefinition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。例如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Resty-Pass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中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cn.dotfashion.soa.restypass.spring.proxy.RestyProxyRegister#registerBeanDefinitions方法。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2" name="文本框 37"/>
            <p:cNvSpPr txBox="1"/>
            <p:nvPr/>
          </p:nvSpPr>
          <p:spPr>
            <a:xfrm>
              <a:off x="977174" y="4308160"/>
              <a:ext cx="1402080" cy="336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注解方式</a:t>
              </a: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370705" y="4445000"/>
            <a:ext cx="6920865" cy="1259151"/>
            <a:chOff x="977174" y="4308160"/>
            <a:chExt cx="3978530" cy="1258329"/>
          </a:xfrm>
        </p:grpSpPr>
        <p:sp>
          <p:nvSpPr>
            <p:cNvPr id="14" name="TextBox 54"/>
            <p:cNvSpPr txBox="1"/>
            <p:nvPr/>
          </p:nvSpPr>
          <p:spPr>
            <a:xfrm>
              <a:off x="977174" y="4645071"/>
              <a:ext cx="3978530" cy="921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直接编码方式是直接在代码中定义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BeanDefinition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、构建依赖关系，然后注册到容器。其实无论是外部配置文件方式，还是注解方式，最终的途径都是需要编码方式才能落实所有信息并使用。除直接编码方式外，其他方式都只是定义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Bean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一种简化实现形式。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5" name="文本框 37"/>
            <p:cNvSpPr txBox="1"/>
            <p:nvPr/>
          </p:nvSpPr>
          <p:spPr>
            <a:xfrm>
              <a:off x="977174" y="4308160"/>
              <a:ext cx="1402080" cy="336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直接编码方式</a:t>
              </a: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334899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手动编码方式</a:t>
            </a:r>
            <a:r>
              <a:rPr lang="en-US" alt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en-US" altLang="zh-CN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4265930" y="480060"/>
            <a:ext cx="6817360" cy="920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171"/>
          <p:cNvSpPr>
            <a:spLocks noEditPoints="1"/>
          </p:cNvSpPr>
          <p:nvPr/>
        </p:nvSpPr>
        <p:spPr bwMode="auto">
          <a:xfrm>
            <a:off x="187459" y="360114"/>
            <a:ext cx="368567" cy="340112"/>
          </a:xfrm>
          <a:custGeom>
            <a:avLst/>
            <a:gdLst>
              <a:gd name="T0" fmla="*/ 224 w 272"/>
              <a:gd name="T1" fmla="*/ 66 h 251"/>
              <a:gd name="T2" fmla="*/ 224 w 272"/>
              <a:gd name="T3" fmla="*/ 5 h 251"/>
              <a:gd name="T4" fmla="*/ 189 w 272"/>
              <a:gd name="T5" fmla="*/ 5 h 251"/>
              <a:gd name="T6" fmla="*/ 189 w 272"/>
              <a:gd name="T7" fmla="*/ 40 h 251"/>
              <a:gd name="T8" fmla="*/ 136 w 272"/>
              <a:gd name="T9" fmla="*/ 0 h 251"/>
              <a:gd name="T10" fmla="*/ 0 w 272"/>
              <a:gd name="T11" fmla="*/ 106 h 251"/>
              <a:gd name="T12" fmla="*/ 22 w 272"/>
              <a:gd name="T13" fmla="*/ 132 h 251"/>
              <a:gd name="T14" fmla="*/ 35 w 272"/>
              <a:gd name="T15" fmla="*/ 124 h 251"/>
              <a:gd name="T16" fmla="*/ 35 w 272"/>
              <a:gd name="T17" fmla="*/ 251 h 251"/>
              <a:gd name="T18" fmla="*/ 237 w 272"/>
              <a:gd name="T19" fmla="*/ 251 h 251"/>
              <a:gd name="T20" fmla="*/ 237 w 272"/>
              <a:gd name="T21" fmla="*/ 124 h 251"/>
              <a:gd name="T22" fmla="*/ 250 w 272"/>
              <a:gd name="T23" fmla="*/ 132 h 251"/>
              <a:gd name="T24" fmla="*/ 272 w 272"/>
              <a:gd name="T25" fmla="*/ 106 h 251"/>
              <a:gd name="T26" fmla="*/ 224 w 272"/>
              <a:gd name="T27" fmla="*/ 66 h 251"/>
              <a:gd name="T28" fmla="*/ 215 w 272"/>
              <a:gd name="T29" fmla="*/ 234 h 251"/>
              <a:gd name="T30" fmla="*/ 171 w 272"/>
              <a:gd name="T31" fmla="*/ 234 h 251"/>
              <a:gd name="T32" fmla="*/ 171 w 272"/>
              <a:gd name="T33" fmla="*/ 159 h 251"/>
              <a:gd name="T34" fmla="*/ 101 w 272"/>
              <a:gd name="T35" fmla="*/ 159 h 251"/>
              <a:gd name="T36" fmla="*/ 101 w 272"/>
              <a:gd name="T37" fmla="*/ 234 h 251"/>
              <a:gd name="T38" fmla="*/ 57 w 272"/>
              <a:gd name="T39" fmla="*/ 234 h 251"/>
              <a:gd name="T40" fmla="*/ 57 w 272"/>
              <a:gd name="T41" fmla="*/ 110 h 251"/>
              <a:gd name="T42" fmla="*/ 136 w 272"/>
              <a:gd name="T43" fmla="*/ 49 h 251"/>
              <a:gd name="T44" fmla="*/ 215 w 272"/>
              <a:gd name="T45" fmla="*/ 110 h 251"/>
              <a:gd name="T46" fmla="*/ 215 w 272"/>
              <a:gd name="T47" fmla="*/ 234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2" h="251">
                <a:moveTo>
                  <a:pt x="224" y="66"/>
                </a:moveTo>
                <a:lnTo>
                  <a:pt x="224" y="5"/>
                </a:lnTo>
                <a:lnTo>
                  <a:pt x="189" y="5"/>
                </a:lnTo>
                <a:lnTo>
                  <a:pt x="189" y="40"/>
                </a:lnTo>
                <a:lnTo>
                  <a:pt x="136" y="0"/>
                </a:lnTo>
                <a:lnTo>
                  <a:pt x="0" y="106"/>
                </a:lnTo>
                <a:lnTo>
                  <a:pt x="22" y="132"/>
                </a:lnTo>
                <a:lnTo>
                  <a:pt x="35" y="124"/>
                </a:lnTo>
                <a:lnTo>
                  <a:pt x="35" y="251"/>
                </a:lnTo>
                <a:lnTo>
                  <a:pt x="237" y="251"/>
                </a:lnTo>
                <a:lnTo>
                  <a:pt x="237" y="124"/>
                </a:lnTo>
                <a:lnTo>
                  <a:pt x="250" y="132"/>
                </a:lnTo>
                <a:lnTo>
                  <a:pt x="272" y="106"/>
                </a:lnTo>
                <a:lnTo>
                  <a:pt x="224" y="66"/>
                </a:lnTo>
                <a:close/>
                <a:moveTo>
                  <a:pt x="215" y="234"/>
                </a:moveTo>
                <a:lnTo>
                  <a:pt x="171" y="234"/>
                </a:lnTo>
                <a:lnTo>
                  <a:pt x="171" y="159"/>
                </a:lnTo>
                <a:lnTo>
                  <a:pt x="101" y="159"/>
                </a:lnTo>
                <a:lnTo>
                  <a:pt x="101" y="234"/>
                </a:lnTo>
                <a:lnTo>
                  <a:pt x="57" y="234"/>
                </a:lnTo>
                <a:lnTo>
                  <a:pt x="57" y="110"/>
                </a:lnTo>
                <a:lnTo>
                  <a:pt x="136" y="49"/>
                </a:lnTo>
                <a:lnTo>
                  <a:pt x="215" y="110"/>
                </a:lnTo>
                <a:lnTo>
                  <a:pt x="215" y="2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/>
          <a:lstStyle/>
          <a:p>
            <a:endParaRPr lang="zh-CN" altLang="en-US" sz="1765"/>
          </a:p>
        </p:txBody>
      </p:sp>
      <p:sp>
        <p:nvSpPr>
          <p:cNvPr id="19" name="矩形 18"/>
          <p:cNvSpPr/>
          <p:nvPr/>
        </p:nvSpPr>
        <p:spPr>
          <a:xfrm>
            <a:off x="4299436" y="4131088"/>
            <a:ext cx="2150687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最开始是解释型语言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37"/>
          <p:cNvSpPr txBox="1"/>
          <p:nvPr/>
        </p:nvSpPr>
        <p:spPr>
          <a:xfrm>
            <a:off x="555625" y="1911350"/>
            <a:ext cx="37103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简单手动编码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en-US" altLang="zh-CN" sz="16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555625" y="3782695"/>
            <a:ext cx="37103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Resty-Pass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框架基于注解的手动编码</a:t>
            </a:r>
            <a:endParaRPr lang="en-US" altLang="zh-CN" sz="16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5400000">
            <a:off x="2876551" y="-2324101"/>
            <a:ext cx="6400799" cy="11506202"/>
            <a:chOff x="1785257" y="1063171"/>
            <a:chExt cx="9361714" cy="4731657"/>
          </a:xfrm>
        </p:grpSpPr>
        <p:sp>
          <p:nvSpPr>
            <p:cNvPr id="6" name="右中括号 5"/>
            <p:cNvSpPr/>
            <p:nvPr/>
          </p:nvSpPr>
          <p:spPr>
            <a:xfrm>
              <a:off x="1785257" y="1063171"/>
              <a:ext cx="9361714" cy="4731657"/>
            </a:xfrm>
            <a:prstGeom prst="rightBracket">
              <a:avLst>
                <a:gd name="adj" fmla="val 0"/>
              </a:avLst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1785257" y="1063171"/>
              <a:ext cx="0" cy="153851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1785257" y="4256314"/>
              <a:ext cx="0" cy="153851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五边形 8"/>
          <p:cNvSpPr/>
          <p:nvPr/>
        </p:nvSpPr>
        <p:spPr>
          <a:xfrm rot="5400000">
            <a:off x="4800599" y="-261936"/>
            <a:ext cx="2552702" cy="3076575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789555" y="3105785"/>
            <a:ext cx="657479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ApplicationContext</a:t>
            </a:r>
            <a:endParaRPr lang="en-US" altLang="zh-CN" sz="5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682302" y="781734"/>
            <a:ext cx="827395" cy="827395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13" name="六边形 12"/>
          <p:cNvSpPr/>
          <p:nvPr/>
        </p:nvSpPr>
        <p:spPr>
          <a:xfrm>
            <a:off x="5220018" y="5153713"/>
            <a:ext cx="1751965" cy="552450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522952" y="5245272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345249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ApplicationContext</a:t>
            </a:r>
            <a:endParaRPr lang="en-US" altLang="zh-CN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4340225" y="480060"/>
            <a:ext cx="6743065" cy="838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171"/>
          <p:cNvSpPr>
            <a:spLocks noEditPoints="1"/>
          </p:cNvSpPr>
          <p:nvPr/>
        </p:nvSpPr>
        <p:spPr bwMode="auto">
          <a:xfrm>
            <a:off x="187459" y="360114"/>
            <a:ext cx="368567" cy="340112"/>
          </a:xfrm>
          <a:custGeom>
            <a:avLst/>
            <a:gdLst>
              <a:gd name="T0" fmla="*/ 224 w 272"/>
              <a:gd name="T1" fmla="*/ 66 h 251"/>
              <a:gd name="T2" fmla="*/ 224 w 272"/>
              <a:gd name="T3" fmla="*/ 5 h 251"/>
              <a:gd name="T4" fmla="*/ 189 w 272"/>
              <a:gd name="T5" fmla="*/ 5 h 251"/>
              <a:gd name="T6" fmla="*/ 189 w 272"/>
              <a:gd name="T7" fmla="*/ 40 h 251"/>
              <a:gd name="T8" fmla="*/ 136 w 272"/>
              <a:gd name="T9" fmla="*/ 0 h 251"/>
              <a:gd name="T10" fmla="*/ 0 w 272"/>
              <a:gd name="T11" fmla="*/ 106 h 251"/>
              <a:gd name="T12" fmla="*/ 22 w 272"/>
              <a:gd name="T13" fmla="*/ 132 h 251"/>
              <a:gd name="T14" fmla="*/ 35 w 272"/>
              <a:gd name="T15" fmla="*/ 124 h 251"/>
              <a:gd name="T16" fmla="*/ 35 w 272"/>
              <a:gd name="T17" fmla="*/ 251 h 251"/>
              <a:gd name="T18" fmla="*/ 237 w 272"/>
              <a:gd name="T19" fmla="*/ 251 h 251"/>
              <a:gd name="T20" fmla="*/ 237 w 272"/>
              <a:gd name="T21" fmla="*/ 124 h 251"/>
              <a:gd name="T22" fmla="*/ 250 w 272"/>
              <a:gd name="T23" fmla="*/ 132 h 251"/>
              <a:gd name="T24" fmla="*/ 272 w 272"/>
              <a:gd name="T25" fmla="*/ 106 h 251"/>
              <a:gd name="T26" fmla="*/ 224 w 272"/>
              <a:gd name="T27" fmla="*/ 66 h 251"/>
              <a:gd name="T28" fmla="*/ 215 w 272"/>
              <a:gd name="T29" fmla="*/ 234 h 251"/>
              <a:gd name="T30" fmla="*/ 171 w 272"/>
              <a:gd name="T31" fmla="*/ 234 h 251"/>
              <a:gd name="T32" fmla="*/ 171 w 272"/>
              <a:gd name="T33" fmla="*/ 159 h 251"/>
              <a:gd name="T34" fmla="*/ 101 w 272"/>
              <a:gd name="T35" fmla="*/ 159 h 251"/>
              <a:gd name="T36" fmla="*/ 101 w 272"/>
              <a:gd name="T37" fmla="*/ 234 h 251"/>
              <a:gd name="T38" fmla="*/ 57 w 272"/>
              <a:gd name="T39" fmla="*/ 234 h 251"/>
              <a:gd name="T40" fmla="*/ 57 w 272"/>
              <a:gd name="T41" fmla="*/ 110 h 251"/>
              <a:gd name="T42" fmla="*/ 136 w 272"/>
              <a:gd name="T43" fmla="*/ 49 h 251"/>
              <a:gd name="T44" fmla="*/ 215 w 272"/>
              <a:gd name="T45" fmla="*/ 110 h 251"/>
              <a:gd name="T46" fmla="*/ 215 w 272"/>
              <a:gd name="T47" fmla="*/ 234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2" h="251">
                <a:moveTo>
                  <a:pt x="224" y="66"/>
                </a:moveTo>
                <a:lnTo>
                  <a:pt x="224" y="5"/>
                </a:lnTo>
                <a:lnTo>
                  <a:pt x="189" y="5"/>
                </a:lnTo>
                <a:lnTo>
                  <a:pt x="189" y="40"/>
                </a:lnTo>
                <a:lnTo>
                  <a:pt x="136" y="0"/>
                </a:lnTo>
                <a:lnTo>
                  <a:pt x="0" y="106"/>
                </a:lnTo>
                <a:lnTo>
                  <a:pt x="22" y="132"/>
                </a:lnTo>
                <a:lnTo>
                  <a:pt x="35" y="124"/>
                </a:lnTo>
                <a:lnTo>
                  <a:pt x="35" y="251"/>
                </a:lnTo>
                <a:lnTo>
                  <a:pt x="237" y="251"/>
                </a:lnTo>
                <a:lnTo>
                  <a:pt x="237" y="124"/>
                </a:lnTo>
                <a:lnTo>
                  <a:pt x="250" y="132"/>
                </a:lnTo>
                <a:lnTo>
                  <a:pt x="272" y="106"/>
                </a:lnTo>
                <a:lnTo>
                  <a:pt x="224" y="66"/>
                </a:lnTo>
                <a:close/>
                <a:moveTo>
                  <a:pt x="215" y="234"/>
                </a:moveTo>
                <a:lnTo>
                  <a:pt x="171" y="234"/>
                </a:lnTo>
                <a:lnTo>
                  <a:pt x="171" y="159"/>
                </a:lnTo>
                <a:lnTo>
                  <a:pt x="101" y="159"/>
                </a:lnTo>
                <a:lnTo>
                  <a:pt x="101" y="234"/>
                </a:lnTo>
                <a:lnTo>
                  <a:pt x="57" y="234"/>
                </a:lnTo>
                <a:lnTo>
                  <a:pt x="57" y="110"/>
                </a:lnTo>
                <a:lnTo>
                  <a:pt x="136" y="49"/>
                </a:lnTo>
                <a:lnTo>
                  <a:pt x="215" y="110"/>
                </a:lnTo>
                <a:lnTo>
                  <a:pt x="215" y="2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/>
          <a:lstStyle/>
          <a:p>
            <a:endParaRPr lang="zh-CN" altLang="en-US" sz="1765"/>
          </a:p>
        </p:txBody>
      </p:sp>
      <p:grpSp>
        <p:nvGrpSpPr>
          <p:cNvPr id="25" name="组合 24"/>
          <p:cNvGrpSpPr/>
          <p:nvPr/>
        </p:nvGrpSpPr>
        <p:grpSpPr>
          <a:xfrm>
            <a:off x="555625" y="1103630"/>
            <a:ext cx="10527665" cy="982213"/>
            <a:chOff x="977174" y="4308160"/>
            <a:chExt cx="3978530" cy="981799"/>
          </a:xfrm>
        </p:grpSpPr>
        <p:sp>
          <p:nvSpPr>
            <p:cNvPr id="26" name="TextBox 54"/>
            <p:cNvSpPr txBox="1"/>
            <p:nvPr/>
          </p:nvSpPr>
          <p:spPr>
            <a:xfrm>
              <a:off x="977174" y="4645071"/>
              <a:ext cx="3978530" cy="644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ApplicationContext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作为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Spring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提供的较之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BeanFactory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更为先进的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IoC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容器的实现。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ApplicationContext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除了拥有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BeanFactory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支持的所有功能之外，还进一步拓展了其他基本功能，包括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BeanFactoryPostProcessor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、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BeanPostProcessor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、容器启动后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bean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实例的自动初始化、国际化的信息支持、容器内消息事件分发等。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27" name="文本框 37"/>
            <p:cNvSpPr txBox="1"/>
            <p:nvPr/>
          </p:nvSpPr>
          <p:spPr>
            <a:xfrm>
              <a:off x="977174" y="4308160"/>
              <a:ext cx="1402080" cy="3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ApplicationContext</a:t>
              </a:r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</a:t>
              </a: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55625" y="2472055"/>
            <a:ext cx="9168765" cy="1259025"/>
            <a:chOff x="977174" y="4308160"/>
            <a:chExt cx="3978530" cy="1258673"/>
          </a:xfrm>
        </p:grpSpPr>
        <p:sp>
          <p:nvSpPr>
            <p:cNvPr id="4" name="TextBox 54"/>
            <p:cNvSpPr txBox="1"/>
            <p:nvPr/>
          </p:nvSpPr>
          <p:spPr>
            <a:xfrm>
              <a:off x="977174" y="4645071"/>
              <a:ext cx="3978530" cy="921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FileSystemXmlApplicationContext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：默认情况下，从文件系统加载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b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ean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定义以及相关资源的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ApplicationContext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实现。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ClassPathXmlApplicationContext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：默认情况下，从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ClassPath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加载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bean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定义以及相关资源的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ApplicationContext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实现。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AnnotationConfigApplicationContext：从可以实现基于Java的配置类加载Spring的应用上下文。</a:t>
              </a:r>
              <a:endPara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1" name="文本框 37"/>
            <p:cNvSpPr txBox="1"/>
            <p:nvPr/>
          </p:nvSpPr>
          <p:spPr>
            <a:xfrm>
              <a:off x="977174" y="4308160"/>
              <a:ext cx="1547495" cy="337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ApplicationContext</a:t>
              </a:r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的经典实现类</a:t>
              </a: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625" y="4083685"/>
            <a:ext cx="10854690" cy="2183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23164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统一资源加载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3204845" y="478790"/>
            <a:ext cx="7878445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171"/>
          <p:cNvSpPr>
            <a:spLocks noEditPoints="1"/>
          </p:cNvSpPr>
          <p:nvPr/>
        </p:nvSpPr>
        <p:spPr bwMode="auto">
          <a:xfrm>
            <a:off x="187459" y="360114"/>
            <a:ext cx="368567" cy="340112"/>
          </a:xfrm>
          <a:custGeom>
            <a:avLst/>
            <a:gdLst>
              <a:gd name="T0" fmla="*/ 224 w 272"/>
              <a:gd name="T1" fmla="*/ 66 h 251"/>
              <a:gd name="T2" fmla="*/ 224 w 272"/>
              <a:gd name="T3" fmla="*/ 5 h 251"/>
              <a:gd name="T4" fmla="*/ 189 w 272"/>
              <a:gd name="T5" fmla="*/ 5 h 251"/>
              <a:gd name="T6" fmla="*/ 189 w 272"/>
              <a:gd name="T7" fmla="*/ 40 h 251"/>
              <a:gd name="T8" fmla="*/ 136 w 272"/>
              <a:gd name="T9" fmla="*/ 0 h 251"/>
              <a:gd name="T10" fmla="*/ 0 w 272"/>
              <a:gd name="T11" fmla="*/ 106 h 251"/>
              <a:gd name="T12" fmla="*/ 22 w 272"/>
              <a:gd name="T13" fmla="*/ 132 h 251"/>
              <a:gd name="T14" fmla="*/ 35 w 272"/>
              <a:gd name="T15" fmla="*/ 124 h 251"/>
              <a:gd name="T16" fmla="*/ 35 w 272"/>
              <a:gd name="T17" fmla="*/ 251 h 251"/>
              <a:gd name="T18" fmla="*/ 237 w 272"/>
              <a:gd name="T19" fmla="*/ 251 h 251"/>
              <a:gd name="T20" fmla="*/ 237 w 272"/>
              <a:gd name="T21" fmla="*/ 124 h 251"/>
              <a:gd name="T22" fmla="*/ 250 w 272"/>
              <a:gd name="T23" fmla="*/ 132 h 251"/>
              <a:gd name="T24" fmla="*/ 272 w 272"/>
              <a:gd name="T25" fmla="*/ 106 h 251"/>
              <a:gd name="T26" fmla="*/ 224 w 272"/>
              <a:gd name="T27" fmla="*/ 66 h 251"/>
              <a:gd name="T28" fmla="*/ 215 w 272"/>
              <a:gd name="T29" fmla="*/ 234 h 251"/>
              <a:gd name="T30" fmla="*/ 171 w 272"/>
              <a:gd name="T31" fmla="*/ 234 h 251"/>
              <a:gd name="T32" fmla="*/ 171 w 272"/>
              <a:gd name="T33" fmla="*/ 159 h 251"/>
              <a:gd name="T34" fmla="*/ 101 w 272"/>
              <a:gd name="T35" fmla="*/ 159 h 251"/>
              <a:gd name="T36" fmla="*/ 101 w 272"/>
              <a:gd name="T37" fmla="*/ 234 h 251"/>
              <a:gd name="T38" fmla="*/ 57 w 272"/>
              <a:gd name="T39" fmla="*/ 234 h 251"/>
              <a:gd name="T40" fmla="*/ 57 w 272"/>
              <a:gd name="T41" fmla="*/ 110 h 251"/>
              <a:gd name="T42" fmla="*/ 136 w 272"/>
              <a:gd name="T43" fmla="*/ 49 h 251"/>
              <a:gd name="T44" fmla="*/ 215 w 272"/>
              <a:gd name="T45" fmla="*/ 110 h 251"/>
              <a:gd name="T46" fmla="*/ 215 w 272"/>
              <a:gd name="T47" fmla="*/ 234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2" h="251">
                <a:moveTo>
                  <a:pt x="224" y="66"/>
                </a:moveTo>
                <a:lnTo>
                  <a:pt x="224" y="5"/>
                </a:lnTo>
                <a:lnTo>
                  <a:pt x="189" y="5"/>
                </a:lnTo>
                <a:lnTo>
                  <a:pt x="189" y="40"/>
                </a:lnTo>
                <a:lnTo>
                  <a:pt x="136" y="0"/>
                </a:lnTo>
                <a:lnTo>
                  <a:pt x="0" y="106"/>
                </a:lnTo>
                <a:lnTo>
                  <a:pt x="22" y="132"/>
                </a:lnTo>
                <a:lnTo>
                  <a:pt x="35" y="124"/>
                </a:lnTo>
                <a:lnTo>
                  <a:pt x="35" y="251"/>
                </a:lnTo>
                <a:lnTo>
                  <a:pt x="237" y="251"/>
                </a:lnTo>
                <a:lnTo>
                  <a:pt x="237" y="124"/>
                </a:lnTo>
                <a:lnTo>
                  <a:pt x="250" y="132"/>
                </a:lnTo>
                <a:lnTo>
                  <a:pt x="272" y="106"/>
                </a:lnTo>
                <a:lnTo>
                  <a:pt x="224" y="66"/>
                </a:lnTo>
                <a:close/>
                <a:moveTo>
                  <a:pt x="215" y="234"/>
                </a:moveTo>
                <a:lnTo>
                  <a:pt x="171" y="234"/>
                </a:lnTo>
                <a:lnTo>
                  <a:pt x="171" y="159"/>
                </a:lnTo>
                <a:lnTo>
                  <a:pt x="101" y="159"/>
                </a:lnTo>
                <a:lnTo>
                  <a:pt x="101" y="234"/>
                </a:lnTo>
                <a:lnTo>
                  <a:pt x="57" y="234"/>
                </a:lnTo>
                <a:lnTo>
                  <a:pt x="57" y="110"/>
                </a:lnTo>
                <a:lnTo>
                  <a:pt x="136" y="49"/>
                </a:lnTo>
                <a:lnTo>
                  <a:pt x="215" y="110"/>
                </a:lnTo>
                <a:lnTo>
                  <a:pt x="215" y="2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/>
          <a:lstStyle/>
          <a:p>
            <a:endParaRPr lang="zh-CN" altLang="en-US" sz="1765"/>
          </a:p>
        </p:txBody>
      </p:sp>
      <p:grpSp>
        <p:nvGrpSpPr>
          <p:cNvPr id="25" name="组合 24"/>
          <p:cNvGrpSpPr/>
          <p:nvPr/>
        </p:nvGrpSpPr>
        <p:grpSpPr>
          <a:xfrm>
            <a:off x="555625" y="1103630"/>
            <a:ext cx="10527665" cy="982213"/>
            <a:chOff x="977174" y="4308160"/>
            <a:chExt cx="3978530" cy="981799"/>
          </a:xfrm>
        </p:grpSpPr>
        <p:sp>
          <p:nvSpPr>
            <p:cNvPr id="26" name="TextBox 54"/>
            <p:cNvSpPr txBox="1"/>
            <p:nvPr/>
          </p:nvSpPr>
          <p:spPr>
            <a:xfrm>
              <a:off x="977174" y="4645071"/>
              <a:ext cx="3978530" cy="644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Spring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框架内部使用org.springframework.core.io.Resource接口作为所有资源的抽象和访问接口，实现类主要有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ByteArrayResource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、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ClassPathResource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、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UrlResource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、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InputStreamResource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等。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27" name="文本框 37"/>
            <p:cNvSpPr txBox="1"/>
            <p:nvPr/>
          </p:nvSpPr>
          <p:spPr>
            <a:xfrm>
              <a:off x="977174" y="4308160"/>
              <a:ext cx="1402080" cy="3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 </a:t>
              </a:r>
              <a:r>
                <a:rPr lang="en-US" altLang="zh-CN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Resource</a:t>
              </a:r>
              <a:endPara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5625" y="2555875"/>
            <a:ext cx="10527665" cy="982213"/>
            <a:chOff x="977174" y="4308160"/>
            <a:chExt cx="3978530" cy="981799"/>
          </a:xfrm>
        </p:grpSpPr>
        <p:sp>
          <p:nvSpPr>
            <p:cNvPr id="10" name="TextBox 54"/>
            <p:cNvSpPr txBox="1"/>
            <p:nvPr/>
          </p:nvSpPr>
          <p:spPr>
            <a:xfrm>
              <a:off x="977174" y="4645071"/>
              <a:ext cx="3978530" cy="644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有了资源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Resource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后，如何加载定位加载这些资源？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ResourceLoader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的职责就是这个。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ResourceLoader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是一个接口，是资源查找定位策略的统一抽象，DefaultResourceLoader是其默认实现类，此外，还有FileSystemResourceLoader与其他私有的内部实现类。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2" name="文本框 37"/>
            <p:cNvSpPr txBox="1"/>
            <p:nvPr/>
          </p:nvSpPr>
          <p:spPr>
            <a:xfrm>
              <a:off x="977174" y="4308160"/>
              <a:ext cx="1402080" cy="3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资源定位器 </a:t>
              </a:r>
              <a:r>
                <a:rPr lang="en-US" altLang="zh-CN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ResourceLoader</a:t>
              </a:r>
              <a:endPara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5625" y="4008755"/>
            <a:ext cx="10527665" cy="1259073"/>
            <a:chOff x="977174" y="4308160"/>
            <a:chExt cx="3978530" cy="1258542"/>
          </a:xfrm>
        </p:grpSpPr>
        <p:sp>
          <p:nvSpPr>
            <p:cNvPr id="14" name="TextBox 54"/>
            <p:cNvSpPr txBox="1"/>
            <p:nvPr/>
          </p:nvSpPr>
          <p:spPr>
            <a:xfrm>
              <a:off x="977174" y="4645071"/>
              <a:ext cx="3978530" cy="92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ResourceLoader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每次只能根据资源路径返回确定的单个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Resource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实例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，但实际中经常需要加载多个资源，怎么办？？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ResourcePatternResolver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可以根据指定的资源路径匹配模式，每次返回多个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Resouce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实例，如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classpath*: 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这种路径。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兰亭细黑_GBK_M" pitchFamily="2" charset="2"/>
                  <a:sym typeface="+mn-ea"/>
                </a:rPr>
                <a:t>ApplicationContext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兰亭细黑_GBK_M" pitchFamily="2" charset="2"/>
                  <a:sym typeface="+mn-ea"/>
                </a:rPr>
                <a:t>也同样直接继承了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ResourcePatternResolver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  <a:sym typeface="+mn-ea"/>
              </a:endParaRPr>
            </a:p>
          </p:txBody>
        </p:sp>
        <p:sp>
          <p:nvSpPr>
            <p:cNvPr id="15" name="文本框 37"/>
            <p:cNvSpPr txBox="1"/>
            <p:nvPr/>
          </p:nvSpPr>
          <p:spPr>
            <a:xfrm>
              <a:off x="977174" y="4308160"/>
              <a:ext cx="1402080" cy="3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批量加载 </a:t>
              </a:r>
              <a:r>
                <a:rPr lang="en-US" altLang="zh-CN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ResourcePatternResolver</a:t>
              </a:r>
              <a:endPara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23164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容器内部事件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3204845" y="478790"/>
            <a:ext cx="7878445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171"/>
          <p:cNvSpPr>
            <a:spLocks noEditPoints="1"/>
          </p:cNvSpPr>
          <p:nvPr/>
        </p:nvSpPr>
        <p:spPr bwMode="auto">
          <a:xfrm>
            <a:off x="187459" y="360114"/>
            <a:ext cx="368567" cy="340112"/>
          </a:xfrm>
          <a:custGeom>
            <a:avLst/>
            <a:gdLst>
              <a:gd name="T0" fmla="*/ 224 w 272"/>
              <a:gd name="T1" fmla="*/ 66 h 251"/>
              <a:gd name="T2" fmla="*/ 224 w 272"/>
              <a:gd name="T3" fmla="*/ 5 h 251"/>
              <a:gd name="T4" fmla="*/ 189 w 272"/>
              <a:gd name="T5" fmla="*/ 5 h 251"/>
              <a:gd name="T6" fmla="*/ 189 w 272"/>
              <a:gd name="T7" fmla="*/ 40 h 251"/>
              <a:gd name="T8" fmla="*/ 136 w 272"/>
              <a:gd name="T9" fmla="*/ 0 h 251"/>
              <a:gd name="T10" fmla="*/ 0 w 272"/>
              <a:gd name="T11" fmla="*/ 106 h 251"/>
              <a:gd name="T12" fmla="*/ 22 w 272"/>
              <a:gd name="T13" fmla="*/ 132 h 251"/>
              <a:gd name="T14" fmla="*/ 35 w 272"/>
              <a:gd name="T15" fmla="*/ 124 h 251"/>
              <a:gd name="T16" fmla="*/ 35 w 272"/>
              <a:gd name="T17" fmla="*/ 251 h 251"/>
              <a:gd name="T18" fmla="*/ 237 w 272"/>
              <a:gd name="T19" fmla="*/ 251 h 251"/>
              <a:gd name="T20" fmla="*/ 237 w 272"/>
              <a:gd name="T21" fmla="*/ 124 h 251"/>
              <a:gd name="T22" fmla="*/ 250 w 272"/>
              <a:gd name="T23" fmla="*/ 132 h 251"/>
              <a:gd name="T24" fmla="*/ 272 w 272"/>
              <a:gd name="T25" fmla="*/ 106 h 251"/>
              <a:gd name="T26" fmla="*/ 224 w 272"/>
              <a:gd name="T27" fmla="*/ 66 h 251"/>
              <a:gd name="T28" fmla="*/ 215 w 272"/>
              <a:gd name="T29" fmla="*/ 234 h 251"/>
              <a:gd name="T30" fmla="*/ 171 w 272"/>
              <a:gd name="T31" fmla="*/ 234 h 251"/>
              <a:gd name="T32" fmla="*/ 171 w 272"/>
              <a:gd name="T33" fmla="*/ 159 h 251"/>
              <a:gd name="T34" fmla="*/ 101 w 272"/>
              <a:gd name="T35" fmla="*/ 159 h 251"/>
              <a:gd name="T36" fmla="*/ 101 w 272"/>
              <a:gd name="T37" fmla="*/ 234 h 251"/>
              <a:gd name="T38" fmla="*/ 57 w 272"/>
              <a:gd name="T39" fmla="*/ 234 h 251"/>
              <a:gd name="T40" fmla="*/ 57 w 272"/>
              <a:gd name="T41" fmla="*/ 110 h 251"/>
              <a:gd name="T42" fmla="*/ 136 w 272"/>
              <a:gd name="T43" fmla="*/ 49 h 251"/>
              <a:gd name="T44" fmla="*/ 215 w 272"/>
              <a:gd name="T45" fmla="*/ 110 h 251"/>
              <a:gd name="T46" fmla="*/ 215 w 272"/>
              <a:gd name="T47" fmla="*/ 234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2" h="251">
                <a:moveTo>
                  <a:pt x="224" y="66"/>
                </a:moveTo>
                <a:lnTo>
                  <a:pt x="224" y="5"/>
                </a:lnTo>
                <a:lnTo>
                  <a:pt x="189" y="5"/>
                </a:lnTo>
                <a:lnTo>
                  <a:pt x="189" y="40"/>
                </a:lnTo>
                <a:lnTo>
                  <a:pt x="136" y="0"/>
                </a:lnTo>
                <a:lnTo>
                  <a:pt x="0" y="106"/>
                </a:lnTo>
                <a:lnTo>
                  <a:pt x="22" y="132"/>
                </a:lnTo>
                <a:lnTo>
                  <a:pt x="35" y="124"/>
                </a:lnTo>
                <a:lnTo>
                  <a:pt x="35" y="251"/>
                </a:lnTo>
                <a:lnTo>
                  <a:pt x="237" y="251"/>
                </a:lnTo>
                <a:lnTo>
                  <a:pt x="237" y="124"/>
                </a:lnTo>
                <a:lnTo>
                  <a:pt x="250" y="132"/>
                </a:lnTo>
                <a:lnTo>
                  <a:pt x="272" y="106"/>
                </a:lnTo>
                <a:lnTo>
                  <a:pt x="224" y="66"/>
                </a:lnTo>
                <a:close/>
                <a:moveTo>
                  <a:pt x="215" y="234"/>
                </a:moveTo>
                <a:lnTo>
                  <a:pt x="171" y="234"/>
                </a:lnTo>
                <a:lnTo>
                  <a:pt x="171" y="159"/>
                </a:lnTo>
                <a:lnTo>
                  <a:pt x="101" y="159"/>
                </a:lnTo>
                <a:lnTo>
                  <a:pt x="101" y="234"/>
                </a:lnTo>
                <a:lnTo>
                  <a:pt x="57" y="234"/>
                </a:lnTo>
                <a:lnTo>
                  <a:pt x="57" y="110"/>
                </a:lnTo>
                <a:lnTo>
                  <a:pt x="136" y="49"/>
                </a:lnTo>
                <a:lnTo>
                  <a:pt x="215" y="110"/>
                </a:lnTo>
                <a:lnTo>
                  <a:pt x="215" y="2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/>
          <a:lstStyle/>
          <a:p>
            <a:endParaRPr lang="zh-CN" altLang="en-US" sz="1765"/>
          </a:p>
        </p:txBody>
      </p:sp>
      <p:grpSp>
        <p:nvGrpSpPr>
          <p:cNvPr id="25" name="组合 24"/>
          <p:cNvGrpSpPr/>
          <p:nvPr/>
        </p:nvGrpSpPr>
        <p:grpSpPr>
          <a:xfrm>
            <a:off x="555625" y="1103630"/>
            <a:ext cx="10527665" cy="705353"/>
            <a:chOff x="977174" y="4308160"/>
            <a:chExt cx="3978530" cy="705056"/>
          </a:xfrm>
        </p:grpSpPr>
        <p:sp>
          <p:nvSpPr>
            <p:cNvPr id="26" name="TextBox 54"/>
            <p:cNvSpPr txBox="1"/>
            <p:nvPr/>
          </p:nvSpPr>
          <p:spPr>
            <a:xfrm>
              <a:off x="977174" y="4645071"/>
              <a:ext cx="3978530" cy="36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Spring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的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ApplicationContext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容器通过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“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组合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”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的方式，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提供了容器内的事件发布功能，通过广播的形式，将不同的时间，广播给不同的监听者。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27" name="文本框 37"/>
            <p:cNvSpPr txBox="1"/>
            <p:nvPr/>
          </p:nvSpPr>
          <p:spPr>
            <a:xfrm>
              <a:off x="977174" y="4308160"/>
              <a:ext cx="1402080" cy="3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事件发布与监听</a:t>
              </a: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5625" y="2233295"/>
            <a:ext cx="10527665" cy="1259073"/>
            <a:chOff x="977174" y="4308160"/>
            <a:chExt cx="3978530" cy="1258542"/>
          </a:xfrm>
        </p:grpSpPr>
        <p:sp>
          <p:nvSpPr>
            <p:cNvPr id="10" name="TextBox 54"/>
            <p:cNvSpPr txBox="1"/>
            <p:nvPr/>
          </p:nvSpPr>
          <p:spPr>
            <a:xfrm>
              <a:off x="977174" y="4645071"/>
              <a:ext cx="3978530" cy="92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Spring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用ApplicationEventMulticaster接口定义广播者，并提供了抽象类AbstractApplicationEventMulticaster和默认实现类SimpleApplicationEventMulticaster。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ApplicationContext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容器在启动阶段默认为容器注入一个SimpleApplicationEventMulticaster，在默认情况下，SimpleApplicationEventMulticaster的广播行为是同步的，可以为SimpleApplicationEventMulticaster配置线程池实现异步广播行为。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2" name="文本框 37"/>
            <p:cNvSpPr txBox="1"/>
            <p:nvPr/>
          </p:nvSpPr>
          <p:spPr>
            <a:xfrm>
              <a:off x="977174" y="4308160"/>
              <a:ext cx="1402080" cy="3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广播者对象</a:t>
              </a:r>
              <a:endParaRPr 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5625" y="3730625"/>
            <a:ext cx="10527665" cy="982213"/>
            <a:chOff x="977174" y="4308160"/>
            <a:chExt cx="3978530" cy="981799"/>
          </a:xfrm>
        </p:grpSpPr>
        <p:sp>
          <p:nvSpPr>
            <p:cNvPr id="14" name="TextBox 54"/>
            <p:cNvSpPr txBox="1"/>
            <p:nvPr/>
          </p:nvSpPr>
          <p:spPr>
            <a:xfrm>
              <a:off x="977174" y="4645071"/>
              <a:ext cx="3978530" cy="644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Spring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用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ApplicationListener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接口定义监听者行为，用户可以通过实现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ApplicationListener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接口并指定不同的事件对象，从而监听不同的广播事件，包括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ApplicationContext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自发的事件与用户主动发出的事件。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5" name="文本框 37"/>
            <p:cNvSpPr txBox="1"/>
            <p:nvPr/>
          </p:nvSpPr>
          <p:spPr>
            <a:xfrm>
              <a:off x="977174" y="4308160"/>
              <a:ext cx="1402080" cy="3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监听者对象</a:t>
              </a:r>
              <a:endParaRPr 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55625" y="5038090"/>
            <a:ext cx="10527665" cy="1259073"/>
            <a:chOff x="977174" y="4308160"/>
            <a:chExt cx="3978530" cy="1258542"/>
          </a:xfrm>
        </p:grpSpPr>
        <p:sp>
          <p:nvSpPr>
            <p:cNvPr id="3" name="TextBox 54"/>
            <p:cNvSpPr txBox="1"/>
            <p:nvPr/>
          </p:nvSpPr>
          <p:spPr>
            <a:xfrm>
              <a:off x="977174" y="4645071"/>
              <a:ext cx="3978530" cy="92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除了广播者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ApplicationEventMulticaster和监听者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ApplicationListener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之外，还差一个消息事件的载体。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Spring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定义了事件抽象类ApplicationEvent，该类继承了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java.util.EventObject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类，所有</a:t>
              </a:r>
              <a:r>
                <a:rPr 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ApplicationContext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容器内的广播事件对象，都必须继承ApplicationEvent，如果不继承ApplicationEvent，那么会被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ApplicationContext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自动包装为PayloadApplicationEvent对象，该对象也是继承ApplicationEvent。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4" name="文本框 37"/>
            <p:cNvSpPr txBox="1"/>
            <p:nvPr/>
          </p:nvSpPr>
          <p:spPr>
            <a:xfrm>
              <a:off x="977174" y="4308160"/>
              <a:ext cx="1402080" cy="3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事件对象</a:t>
              </a:r>
              <a:endParaRPr 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8940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1781810" y="478790"/>
            <a:ext cx="9301480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171"/>
          <p:cNvSpPr>
            <a:spLocks noEditPoints="1"/>
          </p:cNvSpPr>
          <p:nvPr/>
        </p:nvSpPr>
        <p:spPr bwMode="auto">
          <a:xfrm>
            <a:off x="187459" y="360114"/>
            <a:ext cx="368567" cy="340112"/>
          </a:xfrm>
          <a:custGeom>
            <a:avLst/>
            <a:gdLst>
              <a:gd name="T0" fmla="*/ 224 w 272"/>
              <a:gd name="T1" fmla="*/ 66 h 251"/>
              <a:gd name="T2" fmla="*/ 224 w 272"/>
              <a:gd name="T3" fmla="*/ 5 h 251"/>
              <a:gd name="T4" fmla="*/ 189 w 272"/>
              <a:gd name="T5" fmla="*/ 5 h 251"/>
              <a:gd name="T6" fmla="*/ 189 w 272"/>
              <a:gd name="T7" fmla="*/ 40 h 251"/>
              <a:gd name="T8" fmla="*/ 136 w 272"/>
              <a:gd name="T9" fmla="*/ 0 h 251"/>
              <a:gd name="T10" fmla="*/ 0 w 272"/>
              <a:gd name="T11" fmla="*/ 106 h 251"/>
              <a:gd name="T12" fmla="*/ 22 w 272"/>
              <a:gd name="T13" fmla="*/ 132 h 251"/>
              <a:gd name="T14" fmla="*/ 35 w 272"/>
              <a:gd name="T15" fmla="*/ 124 h 251"/>
              <a:gd name="T16" fmla="*/ 35 w 272"/>
              <a:gd name="T17" fmla="*/ 251 h 251"/>
              <a:gd name="T18" fmla="*/ 237 w 272"/>
              <a:gd name="T19" fmla="*/ 251 h 251"/>
              <a:gd name="T20" fmla="*/ 237 w 272"/>
              <a:gd name="T21" fmla="*/ 124 h 251"/>
              <a:gd name="T22" fmla="*/ 250 w 272"/>
              <a:gd name="T23" fmla="*/ 132 h 251"/>
              <a:gd name="T24" fmla="*/ 272 w 272"/>
              <a:gd name="T25" fmla="*/ 106 h 251"/>
              <a:gd name="T26" fmla="*/ 224 w 272"/>
              <a:gd name="T27" fmla="*/ 66 h 251"/>
              <a:gd name="T28" fmla="*/ 215 w 272"/>
              <a:gd name="T29" fmla="*/ 234 h 251"/>
              <a:gd name="T30" fmla="*/ 171 w 272"/>
              <a:gd name="T31" fmla="*/ 234 h 251"/>
              <a:gd name="T32" fmla="*/ 171 w 272"/>
              <a:gd name="T33" fmla="*/ 159 h 251"/>
              <a:gd name="T34" fmla="*/ 101 w 272"/>
              <a:gd name="T35" fmla="*/ 159 h 251"/>
              <a:gd name="T36" fmla="*/ 101 w 272"/>
              <a:gd name="T37" fmla="*/ 234 h 251"/>
              <a:gd name="T38" fmla="*/ 57 w 272"/>
              <a:gd name="T39" fmla="*/ 234 h 251"/>
              <a:gd name="T40" fmla="*/ 57 w 272"/>
              <a:gd name="T41" fmla="*/ 110 h 251"/>
              <a:gd name="T42" fmla="*/ 136 w 272"/>
              <a:gd name="T43" fmla="*/ 49 h 251"/>
              <a:gd name="T44" fmla="*/ 215 w 272"/>
              <a:gd name="T45" fmla="*/ 110 h 251"/>
              <a:gd name="T46" fmla="*/ 215 w 272"/>
              <a:gd name="T47" fmla="*/ 234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2" h="251">
                <a:moveTo>
                  <a:pt x="224" y="66"/>
                </a:moveTo>
                <a:lnTo>
                  <a:pt x="224" y="5"/>
                </a:lnTo>
                <a:lnTo>
                  <a:pt x="189" y="5"/>
                </a:lnTo>
                <a:lnTo>
                  <a:pt x="189" y="40"/>
                </a:lnTo>
                <a:lnTo>
                  <a:pt x="136" y="0"/>
                </a:lnTo>
                <a:lnTo>
                  <a:pt x="0" y="106"/>
                </a:lnTo>
                <a:lnTo>
                  <a:pt x="22" y="132"/>
                </a:lnTo>
                <a:lnTo>
                  <a:pt x="35" y="124"/>
                </a:lnTo>
                <a:lnTo>
                  <a:pt x="35" y="251"/>
                </a:lnTo>
                <a:lnTo>
                  <a:pt x="237" y="251"/>
                </a:lnTo>
                <a:lnTo>
                  <a:pt x="237" y="124"/>
                </a:lnTo>
                <a:lnTo>
                  <a:pt x="250" y="132"/>
                </a:lnTo>
                <a:lnTo>
                  <a:pt x="272" y="106"/>
                </a:lnTo>
                <a:lnTo>
                  <a:pt x="224" y="66"/>
                </a:lnTo>
                <a:close/>
                <a:moveTo>
                  <a:pt x="215" y="234"/>
                </a:moveTo>
                <a:lnTo>
                  <a:pt x="171" y="234"/>
                </a:lnTo>
                <a:lnTo>
                  <a:pt x="171" y="159"/>
                </a:lnTo>
                <a:lnTo>
                  <a:pt x="101" y="159"/>
                </a:lnTo>
                <a:lnTo>
                  <a:pt x="101" y="234"/>
                </a:lnTo>
                <a:lnTo>
                  <a:pt x="57" y="234"/>
                </a:lnTo>
                <a:lnTo>
                  <a:pt x="57" y="110"/>
                </a:lnTo>
                <a:lnTo>
                  <a:pt x="136" y="49"/>
                </a:lnTo>
                <a:lnTo>
                  <a:pt x="215" y="110"/>
                </a:lnTo>
                <a:lnTo>
                  <a:pt x="215" y="2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/>
          <a:lstStyle/>
          <a:p>
            <a:endParaRPr lang="zh-CN" altLang="en-US" sz="1765"/>
          </a:p>
        </p:txBody>
      </p:sp>
      <p:grpSp>
        <p:nvGrpSpPr>
          <p:cNvPr id="25" name="组合 24"/>
          <p:cNvGrpSpPr/>
          <p:nvPr/>
        </p:nvGrpSpPr>
        <p:grpSpPr>
          <a:xfrm>
            <a:off x="555625" y="1095375"/>
            <a:ext cx="10527665" cy="1535933"/>
            <a:chOff x="977174" y="4308160"/>
            <a:chExt cx="3978530" cy="1535286"/>
          </a:xfrm>
        </p:grpSpPr>
        <p:sp>
          <p:nvSpPr>
            <p:cNvPr id="26" name="TextBox 54"/>
            <p:cNvSpPr txBox="1"/>
            <p:nvPr/>
          </p:nvSpPr>
          <p:spPr>
            <a:xfrm>
              <a:off x="977174" y="4645071"/>
              <a:ext cx="3978530" cy="1198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Spring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的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ApplicationContext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容器是在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BeanFactory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基础容器上，提供的另一个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IoC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容器实现。它拥有许多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BeanFactory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所没有的特性，包括前面说的统一资源加载策略、容器内事件发布，还有例如国际化信息支持、简化的多配置文件加载等其他很多特性。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若要了解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ApplicationContext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的启动流程，可以通过阅读org.springframework.context.support.AbstractApplicationContext#refresh方法。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27" name="文本框 37"/>
            <p:cNvSpPr txBox="1"/>
            <p:nvPr/>
          </p:nvSpPr>
          <p:spPr>
            <a:xfrm>
              <a:off x="977174" y="4308160"/>
              <a:ext cx="1402080" cy="3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5400000">
            <a:off x="2876551" y="-2324101"/>
            <a:ext cx="6400799" cy="11506202"/>
            <a:chOff x="1785257" y="1063171"/>
            <a:chExt cx="9361714" cy="4731657"/>
          </a:xfrm>
        </p:grpSpPr>
        <p:sp>
          <p:nvSpPr>
            <p:cNvPr id="6" name="右中括号 5"/>
            <p:cNvSpPr/>
            <p:nvPr/>
          </p:nvSpPr>
          <p:spPr>
            <a:xfrm>
              <a:off x="1785257" y="1063171"/>
              <a:ext cx="9361714" cy="4731657"/>
            </a:xfrm>
            <a:prstGeom prst="rightBracket">
              <a:avLst>
                <a:gd name="adj" fmla="val 0"/>
              </a:avLst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1785257" y="1063171"/>
              <a:ext cx="0" cy="153851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1785257" y="4256314"/>
              <a:ext cx="0" cy="153851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五边形 8"/>
          <p:cNvSpPr/>
          <p:nvPr/>
        </p:nvSpPr>
        <p:spPr>
          <a:xfrm rot="5400000">
            <a:off x="4800599" y="-261936"/>
            <a:ext cx="2552702" cy="3076575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789555" y="3105785"/>
            <a:ext cx="657479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Bean</a:t>
            </a:r>
            <a:r>
              <a:rPr lang="zh-CN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循环依赖</a:t>
            </a:r>
            <a:endParaRPr lang="zh-CN" altLang="en-US" sz="5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682302" y="781734"/>
            <a:ext cx="827395" cy="827395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13" name="六边形 12"/>
          <p:cNvSpPr/>
          <p:nvPr/>
        </p:nvSpPr>
        <p:spPr>
          <a:xfrm>
            <a:off x="5220018" y="5153713"/>
            <a:ext cx="1751965" cy="552450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522952" y="5245272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循环依赖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2493645" y="480695"/>
            <a:ext cx="9698355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171"/>
          <p:cNvSpPr>
            <a:spLocks noEditPoints="1"/>
          </p:cNvSpPr>
          <p:nvPr/>
        </p:nvSpPr>
        <p:spPr bwMode="auto">
          <a:xfrm>
            <a:off x="187459" y="360114"/>
            <a:ext cx="368567" cy="340112"/>
          </a:xfrm>
          <a:custGeom>
            <a:avLst/>
            <a:gdLst>
              <a:gd name="T0" fmla="*/ 224 w 272"/>
              <a:gd name="T1" fmla="*/ 66 h 251"/>
              <a:gd name="T2" fmla="*/ 224 w 272"/>
              <a:gd name="T3" fmla="*/ 5 h 251"/>
              <a:gd name="T4" fmla="*/ 189 w 272"/>
              <a:gd name="T5" fmla="*/ 5 h 251"/>
              <a:gd name="T6" fmla="*/ 189 w 272"/>
              <a:gd name="T7" fmla="*/ 40 h 251"/>
              <a:gd name="T8" fmla="*/ 136 w 272"/>
              <a:gd name="T9" fmla="*/ 0 h 251"/>
              <a:gd name="T10" fmla="*/ 0 w 272"/>
              <a:gd name="T11" fmla="*/ 106 h 251"/>
              <a:gd name="T12" fmla="*/ 22 w 272"/>
              <a:gd name="T13" fmla="*/ 132 h 251"/>
              <a:gd name="T14" fmla="*/ 35 w 272"/>
              <a:gd name="T15" fmla="*/ 124 h 251"/>
              <a:gd name="T16" fmla="*/ 35 w 272"/>
              <a:gd name="T17" fmla="*/ 251 h 251"/>
              <a:gd name="T18" fmla="*/ 237 w 272"/>
              <a:gd name="T19" fmla="*/ 251 h 251"/>
              <a:gd name="T20" fmla="*/ 237 w 272"/>
              <a:gd name="T21" fmla="*/ 124 h 251"/>
              <a:gd name="T22" fmla="*/ 250 w 272"/>
              <a:gd name="T23" fmla="*/ 132 h 251"/>
              <a:gd name="T24" fmla="*/ 272 w 272"/>
              <a:gd name="T25" fmla="*/ 106 h 251"/>
              <a:gd name="T26" fmla="*/ 224 w 272"/>
              <a:gd name="T27" fmla="*/ 66 h 251"/>
              <a:gd name="T28" fmla="*/ 215 w 272"/>
              <a:gd name="T29" fmla="*/ 234 h 251"/>
              <a:gd name="T30" fmla="*/ 171 w 272"/>
              <a:gd name="T31" fmla="*/ 234 h 251"/>
              <a:gd name="T32" fmla="*/ 171 w 272"/>
              <a:gd name="T33" fmla="*/ 159 h 251"/>
              <a:gd name="T34" fmla="*/ 101 w 272"/>
              <a:gd name="T35" fmla="*/ 159 h 251"/>
              <a:gd name="T36" fmla="*/ 101 w 272"/>
              <a:gd name="T37" fmla="*/ 234 h 251"/>
              <a:gd name="T38" fmla="*/ 57 w 272"/>
              <a:gd name="T39" fmla="*/ 234 h 251"/>
              <a:gd name="T40" fmla="*/ 57 w 272"/>
              <a:gd name="T41" fmla="*/ 110 h 251"/>
              <a:gd name="T42" fmla="*/ 136 w 272"/>
              <a:gd name="T43" fmla="*/ 49 h 251"/>
              <a:gd name="T44" fmla="*/ 215 w 272"/>
              <a:gd name="T45" fmla="*/ 110 h 251"/>
              <a:gd name="T46" fmla="*/ 215 w 272"/>
              <a:gd name="T47" fmla="*/ 234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2" h="251">
                <a:moveTo>
                  <a:pt x="224" y="66"/>
                </a:moveTo>
                <a:lnTo>
                  <a:pt x="224" y="5"/>
                </a:lnTo>
                <a:lnTo>
                  <a:pt x="189" y="5"/>
                </a:lnTo>
                <a:lnTo>
                  <a:pt x="189" y="40"/>
                </a:lnTo>
                <a:lnTo>
                  <a:pt x="136" y="0"/>
                </a:lnTo>
                <a:lnTo>
                  <a:pt x="0" y="106"/>
                </a:lnTo>
                <a:lnTo>
                  <a:pt x="22" y="132"/>
                </a:lnTo>
                <a:lnTo>
                  <a:pt x="35" y="124"/>
                </a:lnTo>
                <a:lnTo>
                  <a:pt x="35" y="251"/>
                </a:lnTo>
                <a:lnTo>
                  <a:pt x="237" y="251"/>
                </a:lnTo>
                <a:lnTo>
                  <a:pt x="237" y="124"/>
                </a:lnTo>
                <a:lnTo>
                  <a:pt x="250" y="132"/>
                </a:lnTo>
                <a:lnTo>
                  <a:pt x="272" y="106"/>
                </a:lnTo>
                <a:lnTo>
                  <a:pt x="224" y="66"/>
                </a:lnTo>
                <a:close/>
                <a:moveTo>
                  <a:pt x="215" y="234"/>
                </a:moveTo>
                <a:lnTo>
                  <a:pt x="171" y="234"/>
                </a:lnTo>
                <a:lnTo>
                  <a:pt x="171" y="159"/>
                </a:lnTo>
                <a:lnTo>
                  <a:pt x="101" y="159"/>
                </a:lnTo>
                <a:lnTo>
                  <a:pt x="101" y="234"/>
                </a:lnTo>
                <a:lnTo>
                  <a:pt x="57" y="234"/>
                </a:lnTo>
                <a:lnTo>
                  <a:pt x="57" y="110"/>
                </a:lnTo>
                <a:lnTo>
                  <a:pt x="136" y="49"/>
                </a:lnTo>
                <a:lnTo>
                  <a:pt x="215" y="110"/>
                </a:lnTo>
                <a:lnTo>
                  <a:pt x="215" y="2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/>
          <a:lstStyle/>
          <a:p>
            <a:endParaRPr lang="zh-CN" altLang="en-US" sz="1765"/>
          </a:p>
        </p:txBody>
      </p:sp>
      <p:pic>
        <p:nvPicPr>
          <p:cNvPr id="4" name="图片 3" descr="未命名文件 (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625" y="1021715"/>
            <a:ext cx="3601720" cy="5346065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070985" y="1021715"/>
            <a:ext cx="7632065" cy="982276"/>
            <a:chOff x="977174" y="4308160"/>
            <a:chExt cx="3978530" cy="981679"/>
          </a:xfrm>
        </p:grpSpPr>
        <p:sp>
          <p:nvSpPr>
            <p:cNvPr id="26" name="TextBox 54"/>
            <p:cNvSpPr txBox="1"/>
            <p:nvPr/>
          </p:nvSpPr>
          <p:spPr>
            <a:xfrm>
              <a:off x="977174" y="4645071"/>
              <a:ext cx="3978530" cy="644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Spring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的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ApplicationContext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容器通过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“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组合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”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的方式，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提供了容器内的事件发布功能，通过广播的形式，将不同的时间，广播给不同的监听者。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27" name="文本框 37"/>
            <p:cNvSpPr txBox="1"/>
            <p:nvPr/>
          </p:nvSpPr>
          <p:spPr>
            <a:xfrm>
              <a:off x="977174" y="4308160"/>
              <a:ext cx="1402080" cy="336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事件发布与监听</a:t>
              </a: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999380" y="2410744"/>
            <a:ext cx="5133230" cy="2036512"/>
          </a:xfrm>
          <a:prstGeom prst="parallelogram">
            <a:avLst>
              <a:gd name="adj" fmla="val 4274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47851" y="2967335"/>
            <a:ext cx="2004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5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0506820" y="2410744"/>
            <a:ext cx="2713880" cy="2036512"/>
          </a:xfrm>
          <a:prstGeom prst="parallelogram">
            <a:avLst>
              <a:gd name="adj" fmla="val 4274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290917" y="1444354"/>
            <a:ext cx="3414396" cy="4027620"/>
            <a:chOff x="6290917" y="1205594"/>
            <a:chExt cx="3414396" cy="4027620"/>
          </a:xfrm>
        </p:grpSpPr>
        <p:grpSp>
          <p:nvGrpSpPr>
            <p:cNvPr id="20" name="组合 19"/>
            <p:cNvGrpSpPr/>
            <p:nvPr/>
          </p:nvGrpSpPr>
          <p:grpSpPr>
            <a:xfrm>
              <a:off x="6290917" y="1205594"/>
              <a:ext cx="3414395" cy="528320"/>
              <a:chOff x="7700618" y="1195235"/>
              <a:chExt cx="3414395" cy="528320"/>
            </a:xfrm>
          </p:grpSpPr>
          <p:sp>
            <p:nvSpPr>
              <p:cNvPr id="33" name="矩形 32"/>
              <p:cNvSpPr/>
              <p:nvPr/>
            </p:nvSpPr>
            <p:spPr>
              <a:xfrm flipH="1">
                <a:off x="7700618" y="1195235"/>
                <a:ext cx="3414395" cy="52832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7700618" y="1228890"/>
                <a:ext cx="3414395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Spring</a:t>
                </a:r>
                <a:r>
                  <a:rPr lang="zh-CN" alt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框架结构</a:t>
                </a:r>
                <a:endPara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6290918" y="2080419"/>
              <a:ext cx="3414395" cy="528320"/>
              <a:chOff x="7700618" y="2176772"/>
              <a:chExt cx="3414395" cy="528320"/>
            </a:xfrm>
          </p:grpSpPr>
          <p:sp>
            <p:nvSpPr>
              <p:cNvPr id="31" name="矩形 30"/>
              <p:cNvSpPr/>
              <p:nvPr/>
            </p:nvSpPr>
            <p:spPr>
              <a:xfrm flipH="1">
                <a:off x="7700618" y="2176772"/>
                <a:ext cx="3413760" cy="52832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7700618" y="2210427"/>
                <a:ext cx="3414395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Spring IoC</a:t>
                </a:r>
                <a:r>
                  <a:rPr lang="zh-CN" alt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概念</a:t>
                </a:r>
                <a:endPara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6290918" y="2955244"/>
              <a:ext cx="3414395" cy="528320"/>
              <a:chOff x="7700618" y="3158309"/>
              <a:chExt cx="3414395" cy="528320"/>
            </a:xfrm>
          </p:grpSpPr>
          <p:sp>
            <p:nvSpPr>
              <p:cNvPr id="29" name="矩形 28"/>
              <p:cNvSpPr/>
              <p:nvPr/>
            </p:nvSpPr>
            <p:spPr>
              <a:xfrm flipH="1">
                <a:off x="7700618" y="3158309"/>
                <a:ext cx="3414395" cy="52832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7700618" y="3191964"/>
                <a:ext cx="3414395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BeanFactory</a:t>
                </a:r>
                <a:endParaRPr 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6290918" y="3830069"/>
              <a:ext cx="3414395" cy="528320"/>
              <a:chOff x="7700618" y="4139846"/>
              <a:chExt cx="3414395" cy="528320"/>
            </a:xfrm>
          </p:grpSpPr>
          <p:sp>
            <p:nvSpPr>
              <p:cNvPr id="27" name="矩形 26"/>
              <p:cNvSpPr/>
              <p:nvPr/>
            </p:nvSpPr>
            <p:spPr>
              <a:xfrm flipH="1">
                <a:off x="7700618" y="4139846"/>
                <a:ext cx="3414395" cy="52832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700618" y="4173501"/>
                <a:ext cx="3413760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ApplicationContext</a:t>
                </a:r>
                <a:endParaRPr lang="en-US" altLang="zh-CN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290918" y="4704894"/>
              <a:ext cx="3414395" cy="528320"/>
              <a:chOff x="7700618" y="5121383"/>
              <a:chExt cx="3414395" cy="528320"/>
            </a:xfrm>
          </p:grpSpPr>
          <p:sp>
            <p:nvSpPr>
              <p:cNvPr id="25" name="矩形 24"/>
              <p:cNvSpPr/>
              <p:nvPr/>
            </p:nvSpPr>
            <p:spPr>
              <a:xfrm flipH="1">
                <a:off x="7700618" y="5121383"/>
                <a:ext cx="3414395" cy="52832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7700618" y="5155038"/>
                <a:ext cx="3413760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Bean</a:t>
                </a:r>
                <a:r>
                  <a:rPr lang="zh-CN" alt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循环依赖</a:t>
                </a:r>
                <a:endPara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30276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一次编译到处运行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4205605" y="480695"/>
            <a:ext cx="7986395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171"/>
          <p:cNvSpPr>
            <a:spLocks noEditPoints="1"/>
          </p:cNvSpPr>
          <p:nvPr/>
        </p:nvSpPr>
        <p:spPr bwMode="auto">
          <a:xfrm>
            <a:off x="187459" y="360114"/>
            <a:ext cx="368567" cy="340112"/>
          </a:xfrm>
          <a:custGeom>
            <a:avLst/>
            <a:gdLst>
              <a:gd name="T0" fmla="*/ 224 w 272"/>
              <a:gd name="T1" fmla="*/ 66 h 251"/>
              <a:gd name="T2" fmla="*/ 224 w 272"/>
              <a:gd name="T3" fmla="*/ 5 h 251"/>
              <a:gd name="T4" fmla="*/ 189 w 272"/>
              <a:gd name="T5" fmla="*/ 5 h 251"/>
              <a:gd name="T6" fmla="*/ 189 w 272"/>
              <a:gd name="T7" fmla="*/ 40 h 251"/>
              <a:gd name="T8" fmla="*/ 136 w 272"/>
              <a:gd name="T9" fmla="*/ 0 h 251"/>
              <a:gd name="T10" fmla="*/ 0 w 272"/>
              <a:gd name="T11" fmla="*/ 106 h 251"/>
              <a:gd name="T12" fmla="*/ 22 w 272"/>
              <a:gd name="T13" fmla="*/ 132 h 251"/>
              <a:gd name="T14" fmla="*/ 35 w 272"/>
              <a:gd name="T15" fmla="*/ 124 h 251"/>
              <a:gd name="T16" fmla="*/ 35 w 272"/>
              <a:gd name="T17" fmla="*/ 251 h 251"/>
              <a:gd name="T18" fmla="*/ 237 w 272"/>
              <a:gd name="T19" fmla="*/ 251 h 251"/>
              <a:gd name="T20" fmla="*/ 237 w 272"/>
              <a:gd name="T21" fmla="*/ 124 h 251"/>
              <a:gd name="T22" fmla="*/ 250 w 272"/>
              <a:gd name="T23" fmla="*/ 132 h 251"/>
              <a:gd name="T24" fmla="*/ 272 w 272"/>
              <a:gd name="T25" fmla="*/ 106 h 251"/>
              <a:gd name="T26" fmla="*/ 224 w 272"/>
              <a:gd name="T27" fmla="*/ 66 h 251"/>
              <a:gd name="T28" fmla="*/ 215 w 272"/>
              <a:gd name="T29" fmla="*/ 234 h 251"/>
              <a:gd name="T30" fmla="*/ 171 w 272"/>
              <a:gd name="T31" fmla="*/ 234 h 251"/>
              <a:gd name="T32" fmla="*/ 171 w 272"/>
              <a:gd name="T33" fmla="*/ 159 h 251"/>
              <a:gd name="T34" fmla="*/ 101 w 272"/>
              <a:gd name="T35" fmla="*/ 159 h 251"/>
              <a:gd name="T36" fmla="*/ 101 w 272"/>
              <a:gd name="T37" fmla="*/ 234 h 251"/>
              <a:gd name="T38" fmla="*/ 57 w 272"/>
              <a:gd name="T39" fmla="*/ 234 h 251"/>
              <a:gd name="T40" fmla="*/ 57 w 272"/>
              <a:gd name="T41" fmla="*/ 110 h 251"/>
              <a:gd name="T42" fmla="*/ 136 w 272"/>
              <a:gd name="T43" fmla="*/ 49 h 251"/>
              <a:gd name="T44" fmla="*/ 215 w 272"/>
              <a:gd name="T45" fmla="*/ 110 h 251"/>
              <a:gd name="T46" fmla="*/ 215 w 272"/>
              <a:gd name="T47" fmla="*/ 234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2" h="251">
                <a:moveTo>
                  <a:pt x="224" y="66"/>
                </a:moveTo>
                <a:lnTo>
                  <a:pt x="224" y="5"/>
                </a:lnTo>
                <a:lnTo>
                  <a:pt x="189" y="5"/>
                </a:lnTo>
                <a:lnTo>
                  <a:pt x="189" y="40"/>
                </a:lnTo>
                <a:lnTo>
                  <a:pt x="136" y="0"/>
                </a:lnTo>
                <a:lnTo>
                  <a:pt x="0" y="106"/>
                </a:lnTo>
                <a:lnTo>
                  <a:pt x="22" y="132"/>
                </a:lnTo>
                <a:lnTo>
                  <a:pt x="35" y="124"/>
                </a:lnTo>
                <a:lnTo>
                  <a:pt x="35" y="251"/>
                </a:lnTo>
                <a:lnTo>
                  <a:pt x="237" y="251"/>
                </a:lnTo>
                <a:lnTo>
                  <a:pt x="237" y="124"/>
                </a:lnTo>
                <a:lnTo>
                  <a:pt x="250" y="132"/>
                </a:lnTo>
                <a:lnTo>
                  <a:pt x="272" y="106"/>
                </a:lnTo>
                <a:lnTo>
                  <a:pt x="224" y="66"/>
                </a:lnTo>
                <a:close/>
                <a:moveTo>
                  <a:pt x="215" y="234"/>
                </a:moveTo>
                <a:lnTo>
                  <a:pt x="171" y="234"/>
                </a:lnTo>
                <a:lnTo>
                  <a:pt x="171" y="159"/>
                </a:lnTo>
                <a:lnTo>
                  <a:pt x="101" y="159"/>
                </a:lnTo>
                <a:lnTo>
                  <a:pt x="101" y="234"/>
                </a:lnTo>
                <a:lnTo>
                  <a:pt x="57" y="234"/>
                </a:lnTo>
                <a:lnTo>
                  <a:pt x="57" y="110"/>
                </a:lnTo>
                <a:lnTo>
                  <a:pt x="136" y="49"/>
                </a:lnTo>
                <a:lnTo>
                  <a:pt x="215" y="110"/>
                </a:lnTo>
                <a:lnTo>
                  <a:pt x="215" y="2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/>
          <a:lstStyle/>
          <a:p>
            <a:endParaRPr lang="zh-CN" altLang="en-US" sz="1765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350" y="1525270"/>
            <a:ext cx="8716010" cy="46316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175" y="1053465"/>
            <a:ext cx="9927590" cy="5275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30276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一次编译到处运行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4205605" y="480695"/>
            <a:ext cx="7986395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171"/>
          <p:cNvSpPr>
            <a:spLocks noEditPoints="1"/>
          </p:cNvSpPr>
          <p:nvPr/>
        </p:nvSpPr>
        <p:spPr bwMode="auto">
          <a:xfrm>
            <a:off x="187459" y="360114"/>
            <a:ext cx="368567" cy="340112"/>
          </a:xfrm>
          <a:custGeom>
            <a:avLst/>
            <a:gdLst>
              <a:gd name="T0" fmla="*/ 224 w 272"/>
              <a:gd name="T1" fmla="*/ 66 h 251"/>
              <a:gd name="T2" fmla="*/ 224 w 272"/>
              <a:gd name="T3" fmla="*/ 5 h 251"/>
              <a:gd name="T4" fmla="*/ 189 w 272"/>
              <a:gd name="T5" fmla="*/ 5 h 251"/>
              <a:gd name="T6" fmla="*/ 189 w 272"/>
              <a:gd name="T7" fmla="*/ 40 h 251"/>
              <a:gd name="T8" fmla="*/ 136 w 272"/>
              <a:gd name="T9" fmla="*/ 0 h 251"/>
              <a:gd name="T10" fmla="*/ 0 w 272"/>
              <a:gd name="T11" fmla="*/ 106 h 251"/>
              <a:gd name="T12" fmla="*/ 22 w 272"/>
              <a:gd name="T13" fmla="*/ 132 h 251"/>
              <a:gd name="T14" fmla="*/ 35 w 272"/>
              <a:gd name="T15" fmla="*/ 124 h 251"/>
              <a:gd name="T16" fmla="*/ 35 w 272"/>
              <a:gd name="T17" fmla="*/ 251 h 251"/>
              <a:gd name="T18" fmla="*/ 237 w 272"/>
              <a:gd name="T19" fmla="*/ 251 h 251"/>
              <a:gd name="T20" fmla="*/ 237 w 272"/>
              <a:gd name="T21" fmla="*/ 124 h 251"/>
              <a:gd name="T22" fmla="*/ 250 w 272"/>
              <a:gd name="T23" fmla="*/ 132 h 251"/>
              <a:gd name="T24" fmla="*/ 272 w 272"/>
              <a:gd name="T25" fmla="*/ 106 h 251"/>
              <a:gd name="T26" fmla="*/ 224 w 272"/>
              <a:gd name="T27" fmla="*/ 66 h 251"/>
              <a:gd name="T28" fmla="*/ 215 w 272"/>
              <a:gd name="T29" fmla="*/ 234 h 251"/>
              <a:gd name="T30" fmla="*/ 171 w 272"/>
              <a:gd name="T31" fmla="*/ 234 h 251"/>
              <a:gd name="T32" fmla="*/ 171 w 272"/>
              <a:gd name="T33" fmla="*/ 159 h 251"/>
              <a:gd name="T34" fmla="*/ 101 w 272"/>
              <a:gd name="T35" fmla="*/ 159 h 251"/>
              <a:gd name="T36" fmla="*/ 101 w 272"/>
              <a:gd name="T37" fmla="*/ 234 h 251"/>
              <a:gd name="T38" fmla="*/ 57 w 272"/>
              <a:gd name="T39" fmla="*/ 234 h 251"/>
              <a:gd name="T40" fmla="*/ 57 w 272"/>
              <a:gd name="T41" fmla="*/ 110 h 251"/>
              <a:gd name="T42" fmla="*/ 136 w 272"/>
              <a:gd name="T43" fmla="*/ 49 h 251"/>
              <a:gd name="T44" fmla="*/ 215 w 272"/>
              <a:gd name="T45" fmla="*/ 110 h 251"/>
              <a:gd name="T46" fmla="*/ 215 w 272"/>
              <a:gd name="T47" fmla="*/ 234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2" h="251">
                <a:moveTo>
                  <a:pt x="224" y="66"/>
                </a:moveTo>
                <a:lnTo>
                  <a:pt x="224" y="5"/>
                </a:lnTo>
                <a:lnTo>
                  <a:pt x="189" y="5"/>
                </a:lnTo>
                <a:lnTo>
                  <a:pt x="189" y="40"/>
                </a:lnTo>
                <a:lnTo>
                  <a:pt x="136" y="0"/>
                </a:lnTo>
                <a:lnTo>
                  <a:pt x="0" y="106"/>
                </a:lnTo>
                <a:lnTo>
                  <a:pt x="22" y="132"/>
                </a:lnTo>
                <a:lnTo>
                  <a:pt x="35" y="124"/>
                </a:lnTo>
                <a:lnTo>
                  <a:pt x="35" y="251"/>
                </a:lnTo>
                <a:lnTo>
                  <a:pt x="237" y="251"/>
                </a:lnTo>
                <a:lnTo>
                  <a:pt x="237" y="124"/>
                </a:lnTo>
                <a:lnTo>
                  <a:pt x="250" y="132"/>
                </a:lnTo>
                <a:lnTo>
                  <a:pt x="272" y="106"/>
                </a:lnTo>
                <a:lnTo>
                  <a:pt x="224" y="66"/>
                </a:lnTo>
                <a:close/>
                <a:moveTo>
                  <a:pt x="215" y="234"/>
                </a:moveTo>
                <a:lnTo>
                  <a:pt x="171" y="234"/>
                </a:lnTo>
                <a:lnTo>
                  <a:pt x="171" y="159"/>
                </a:lnTo>
                <a:lnTo>
                  <a:pt x="101" y="159"/>
                </a:lnTo>
                <a:lnTo>
                  <a:pt x="101" y="234"/>
                </a:lnTo>
                <a:lnTo>
                  <a:pt x="57" y="234"/>
                </a:lnTo>
                <a:lnTo>
                  <a:pt x="57" y="110"/>
                </a:lnTo>
                <a:lnTo>
                  <a:pt x="136" y="49"/>
                </a:lnTo>
                <a:lnTo>
                  <a:pt x="215" y="110"/>
                </a:lnTo>
                <a:lnTo>
                  <a:pt x="215" y="2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/>
          <a:lstStyle/>
          <a:p>
            <a:endParaRPr lang="zh-CN" altLang="en-US" sz="1765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5160" y="1407795"/>
            <a:ext cx="8782685" cy="5039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169926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JIT</a:t>
            </a:r>
            <a:endParaRPr lang="en-US" altLang="zh-CN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3916045" y="478790"/>
            <a:ext cx="8275320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171"/>
          <p:cNvSpPr>
            <a:spLocks noEditPoints="1"/>
          </p:cNvSpPr>
          <p:nvPr/>
        </p:nvSpPr>
        <p:spPr bwMode="auto">
          <a:xfrm>
            <a:off x="187459" y="360114"/>
            <a:ext cx="368567" cy="340112"/>
          </a:xfrm>
          <a:custGeom>
            <a:avLst/>
            <a:gdLst>
              <a:gd name="T0" fmla="*/ 224 w 272"/>
              <a:gd name="T1" fmla="*/ 66 h 251"/>
              <a:gd name="T2" fmla="*/ 224 w 272"/>
              <a:gd name="T3" fmla="*/ 5 h 251"/>
              <a:gd name="T4" fmla="*/ 189 w 272"/>
              <a:gd name="T5" fmla="*/ 5 h 251"/>
              <a:gd name="T6" fmla="*/ 189 w 272"/>
              <a:gd name="T7" fmla="*/ 40 h 251"/>
              <a:gd name="T8" fmla="*/ 136 w 272"/>
              <a:gd name="T9" fmla="*/ 0 h 251"/>
              <a:gd name="T10" fmla="*/ 0 w 272"/>
              <a:gd name="T11" fmla="*/ 106 h 251"/>
              <a:gd name="T12" fmla="*/ 22 w 272"/>
              <a:gd name="T13" fmla="*/ 132 h 251"/>
              <a:gd name="T14" fmla="*/ 35 w 272"/>
              <a:gd name="T15" fmla="*/ 124 h 251"/>
              <a:gd name="T16" fmla="*/ 35 w 272"/>
              <a:gd name="T17" fmla="*/ 251 h 251"/>
              <a:gd name="T18" fmla="*/ 237 w 272"/>
              <a:gd name="T19" fmla="*/ 251 h 251"/>
              <a:gd name="T20" fmla="*/ 237 w 272"/>
              <a:gd name="T21" fmla="*/ 124 h 251"/>
              <a:gd name="T22" fmla="*/ 250 w 272"/>
              <a:gd name="T23" fmla="*/ 132 h 251"/>
              <a:gd name="T24" fmla="*/ 272 w 272"/>
              <a:gd name="T25" fmla="*/ 106 h 251"/>
              <a:gd name="T26" fmla="*/ 224 w 272"/>
              <a:gd name="T27" fmla="*/ 66 h 251"/>
              <a:gd name="T28" fmla="*/ 215 w 272"/>
              <a:gd name="T29" fmla="*/ 234 h 251"/>
              <a:gd name="T30" fmla="*/ 171 w 272"/>
              <a:gd name="T31" fmla="*/ 234 h 251"/>
              <a:gd name="T32" fmla="*/ 171 w 272"/>
              <a:gd name="T33" fmla="*/ 159 h 251"/>
              <a:gd name="T34" fmla="*/ 101 w 272"/>
              <a:gd name="T35" fmla="*/ 159 h 251"/>
              <a:gd name="T36" fmla="*/ 101 w 272"/>
              <a:gd name="T37" fmla="*/ 234 h 251"/>
              <a:gd name="T38" fmla="*/ 57 w 272"/>
              <a:gd name="T39" fmla="*/ 234 h 251"/>
              <a:gd name="T40" fmla="*/ 57 w 272"/>
              <a:gd name="T41" fmla="*/ 110 h 251"/>
              <a:gd name="T42" fmla="*/ 136 w 272"/>
              <a:gd name="T43" fmla="*/ 49 h 251"/>
              <a:gd name="T44" fmla="*/ 215 w 272"/>
              <a:gd name="T45" fmla="*/ 110 h 251"/>
              <a:gd name="T46" fmla="*/ 215 w 272"/>
              <a:gd name="T47" fmla="*/ 234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2" h="251">
                <a:moveTo>
                  <a:pt x="224" y="66"/>
                </a:moveTo>
                <a:lnTo>
                  <a:pt x="224" y="5"/>
                </a:lnTo>
                <a:lnTo>
                  <a:pt x="189" y="5"/>
                </a:lnTo>
                <a:lnTo>
                  <a:pt x="189" y="40"/>
                </a:lnTo>
                <a:lnTo>
                  <a:pt x="136" y="0"/>
                </a:lnTo>
                <a:lnTo>
                  <a:pt x="0" y="106"/>
                </a:lnTo>
                <a:lnTo>
                  <a:pt x="22" y="132"/>
                </a:lnTo>
                <a:lnTo>
                  <a:pt x="35" y="124"/>
                </a:lnTo>
                <a:lnTo>
                  <a:pt x="35" y="251"/>
                </a:lnTo>
                <a:lnTo>
                  <a:pt x="237" y="251"/>
                </a:lnTo>
                <a:lnTo>
                  <a:pt x="237" y="124"/>
                </a:lnTo>
                <a:lnTo>
                  <a:pt x="250" y="132"/>
                </a:lnTo>
                <a:lnTo>
                  <a:pt x="272" y="106"/>
                </a:lnTo>
                <a:lnTo>
                  <a:pt x="224" y="66"/>
                </a:lnTo>
                <a:close/>
                <a:moveTo>
                  <a:pt x="215" y="234"/>
                </a:moveTo>
                <a:lnTo>
                  <a:pt x="171" y="234"/>
                </a:lnTo>
                <a:lnTo>
                  <a:pt x="171" y="159"/>
                </a:lnTo>
                <a:lnTo>
                  <a:pt x="101" y="159"/>
                </a:lnTo>
                <a:lnTo>
                  <a:pt x="101" y="234"/>
                </a:lnTo>
                <a:lnTo>
                  <a:pt x="57" y="234"/>
                </a:lnTo>
                <a:lnTo>
                  <a:pt x="57" y="110"/>
                </a:lnTo>
                <a:lnTo>
                  <a:pt x="136" y="49"/>
                </a:lnTo>
                <a:lnTo>
                  <a:pt x="215" y="110"/>
                </a:lnTo>
                <a:lnTo>
                  <a:pt x="215" y="2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/>
          <a:lstStyle/>
          <a:p>
            <a:endParaRPr lang="zh-CN" altLang="en-US" sz="1765"/>
          </a:p>
        </p:txBody>
      </p:sp>
      <p:grpSp>
        <p:nvGrpSpPr>
          <p:cNvPr id="23" name="组合 22"/>
          <p:cNvGrpSpPr/>
          <p:nvPr/>
        </p:nvGrpSpPr>
        <p:grpSpPr>
          <a:xfrm>
            <a:off x="4540622" y="2588077"/>
            <a:ext cx="3174869" cy="2205477"/>
            <a:chOff x="2781300" y="1630309"/>
            <a:chExt cx="3581400" cy="1987109"/>
          </a:xfrm>
        </p:grpSpPr>
        <p:sp>
          <p:nvSpPr>
            <p:cNvPr id="24" name="Freeform 42"/>
            <p:cNvSpPr/>
            <p:nvPr/>
          </p:nvSpPr>
          <p:spPr bwMode="auto">
            <a:xfrm>
              <a:off x="2781300" y="2876462"/>
              <a:ext cx="3196523" cy="740956"/>
            </a:xfrm>
            <a:custGeom>
              <a:avLst/>
              <a:gdLst>
                <a:gd name="T0" fmla="*/ 1044 w 1044"/>
                <a:gd name="T1" fmla="*/ 0 h 242"/>
                <a:gd name="T2" fmla="*/ 1044 w 1044"/>
                <a:gd name="T3" fmla="*/ 242 h 242"/>
                <a:gd name="T4" fmla="*/ 0 w 1044"/>
                <a:gd name="T5" fmla="*/ 207 h 242"/>
                <a:gd name="T6" fmla="*/ 0 w 1044"/>
                <a:gd name="T7" fmla="*/ 18 h 242"/>
                <a:gd name="T8" fmla="*/ 1044 w 1044"/>
                <a:gd name="T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241">
                  <a:moveTo>
                    <a:pt x="1044" y="0"/>
                  </a:moveTo>
                  <a:lnTo>
                    <a:pt x="1044" y="242"/>
                  </a:lnTo>
                  <a:lnTo>
                    <a:pt x="0" y="207"/>
                  </a:lnTo>
                  <a:lnTo>
                    <a:pt x="0" y="18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43"/>
            <p:cNvSpPr/>
            <p:nvPr/>
          </p:nvSpPr>
          <p:spPr bwMode="auto">
            <a:xfrm>
              <a:off x="3261092" y="2247262"/>
              <a:ext cx="3101608" cy="725646"/>
            </a:xfrm>
            <a:custGeom>
              <a:avLst/>
              <a:gdLst>
                <a:gd name="T0" fmla="*/ 0 w 1013"/>
                <a:gd name="T1" fmla="*/ 0 h 237"/>
                <a:gd name="T2" fmla="*/ 0 w 1013"/>
                <a:gd name="T3" fmla="*/ 237 h 237"/>
                <a:gd name="T4" fmla="*/ 1013 w 1013"/>
                <a:gd name="T5" fmla="*/ 206 h 237"/>
                <a:gd name="T6" fmla="*/ 1013 w 1013"/>
                <a:gd name="T7" fmla="*/ 17 h 237"/>
                <a:gd name="T8" fmla="*/ 0 w 1013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3" h="236">
                  <a:moveTo>
                    <a:pt x="0" y="0"/>
                  </a:moveTo>
                  <a:lnTo>
                    <a:pt x="0" y="237"/>
                  </a:lnTo>
                  <a:lnTo>
                    <a:pt x="1013" y="206"/>
                  </a:lnTo>
                  <a:lnTo>
                    <a:pt x="101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44"/>
            <p:cNvSpPr/>
            <p:nvPr/>
          </p:nvSpPr>
          <p:spPr bwMode="auto">
            <a:xfrm>
              <a:off x="2781300" y="1630309"/>
              <a:ext cx="3196523" cy="722586"/>
            </a:xfrm>
            <a:custGeom>
              <a:avLst/>
              <a:gdLst>
                <a:gd name="T0" fmla="*/ 1044 w 1044"/>
                <a:gd name="T1" fmla="*/ 0 h 236"/>
                <a:gd name="T2" fmla="*/ 1044 w 1044"/>
                <a:gd name="T3" fmla="*/ 236 h 236"/>
                <a:gd name="T4" fmla="*/ 0 w 1044"/>
                <a:gd name="T5" fmla="*/ 206 h 236"/>
                <a:gd name="T6" fmla="*/ 0 w 1044"/>
                <a:gd name="T7" fmla="*/ 13 h 236"/>
                <a:gd name="T8" fmla="*/ 1044 w 1044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236">
                  <a:moveTo>
                    <a:pt x="1044" y="0"/>
                  </a:moveTo>
                  <a:lnTo>
                    <a:pt x="1044" y="236"/>
                  </a:lnTo>
                  <a:lnTo>
                    <a:pt x="0" y="206"/>
                  </a:lnTo>
                  <a:lnTo>
                    <a:pt x="0" y="13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5365965" y="2782222"/>
            <a:ext cx="147206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365965" y="3466973"/>
            <a:ext cx="147206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365965" y="4168713"/>
            <a:ext cx="147206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54"/>
          <p:cNvSpPr txBox="1"/>
          <p:nvPr/>
        </p:nvSpPr>
        <p:spPr>
          <a:xfrm>
            <a:off x="847999" y="2626497"/>
            <a:ext cx="35816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由于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JAVA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虚拟机并没有具体的约束规则去限制即时编译器如何实现，所以这部分功能完全是和虚拟机具体实现的相关内容。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31" name="TextBox 54"/>
          <p:cNvSpPr txBox="1"/>
          <p:nvPr/>
        </p:nvSpPr>
        <p:spPr>
          <a:xfrm>
            <a:off x="847999" y="4078217"/>
            <a:ext cx="35816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在部分商用虚拟机中，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JAVA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程序最初是通过解释器（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Interpreter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）进行解释执行的，当虚拟机发现某个方法或某个代码块的运行特别频繁时，就会把这些代码认定为热点代码，为了提高热点代码的执行效率，在运行时，虚拟机会将这些代码编译成与本地平台相关的代码，并进行各种层次的优化完成这个任务的编译器就叫做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JIT(Just In Time Compiler)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32" name="TextBox 54"/>
          <p:cNvSpPr txBox="1"/>
          <p:nvPr/>
        </p:nvSpPr>
        <p:spPr>
          <a:xfrm>
            <a:off x="7791895" y="3324842"/>
            <a:ext cx="35816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如无特殊说明，我们提到的编译器，即时编译器，都是指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Hot spot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虚拟机内的即时编译器，虚拟机也是特指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Hot spot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虚拟机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868045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</a:t>
            </a:r>
            <a:r>
              <a:rPr lang="en-US" alt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Hot Spot </a:t>
            </a:r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 要使用解释器与编译器并存？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9326880" y="485140"/>
            <a:ext cx="2865120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171"/>
          <p:cNvSpPr>
            <a:spLocks noEditPoints="1"/>
          </p:cNvSpPr>
          <p:nvPr/>
        </p:nvSpPr>
        <p:spPr bwMode="auto">
          <a:xfrm>
            <a:off x="187459" y="360114"/>
            <a:ext cx="368567" cy="340112"/>
          </a:xfrm>
          <a:custGeom>
            <a:avLst/>
            <a:gdLst>
              <a:gd name="T0" fmla="*/ 224 w 272"/>
              <a:gd name="T1" fmla="*/ 66 h 251"/>
              <a:gd name="T2" fmla="*/ 224 w 272"/>
              <a:gd name="T3" fmla="*/ 5 h 251"/>
              <a:gd name="T4" fmla="*/ 189 w 272"/>
              <a:gd name="T5" fmla="*/ 5 h 251"/>
              <a:gd name="T6" fmla="*/ 189 w 272"/>
              <a:gd name="T7" fmla="*/ 40 h 251"/>
              <a:gd name="T8" fmla="*/ 136 w 272"/>
              <a:gd name="T9" fmla="*/ 0 h 251"/>
              <a:gd name="T10" fmla="*/ 0 w 272"/>
              <a:gd name="T11" fmla="*/ 106 h 251"/>
              <a:gd name="T12" fmla="*/ 22 w 272"/>
              <a:gd name="T13" fmla="*/ 132 h 251"/>
              <a:gd name="T14" fmla="*/ 35 w 272"/>
              <a:gd name="T15" fmla="*/ 124 h 251"/>
              <a:gd name="T16" fmla="*/ 35 w 272"/>
              <a:gd name="T17" fmla="*/ 251 h 251"/>
              <a:gd name="T18" fmla="*/ 237 w 272"/>
              <a:gd name="T19" fmla="*/ 251 h 251"/>
              <a:gd name="T20" fmla="*/ 237 w 272"/>
              <a:gd name="T21" fmla="*/ 124 h 251"/>
              <a:gd name="T22" fmla="*/ 250 w 272"/>
              <a:gd name="T23" fmla="*/ 132 h 251"/>
              <a:gd name="T24" fmla="*/ 272 w 272"/>
              <a:gd name="T25" fmla="*/ 106 h 251"/>
              <a:gd name="T26" fmla="*/ 224 w 272"/>
              <a:gd name="T27" fmla="*/ 66 h 251"/>
              <a:gd name="T28" fmla="*/ 215 w 272"/>
              <a:gd name="T29" fmla="*/ 234 h 251"/>
              <a:gd name="T30" fmla="*/ 171 w 272"/>
              <a:gd name="T31" fmla="*/ 234 h 251"/>
              <a:gd name="T32" fmla="*/ 171 w 272"/>
              <a:gd name="T33" fmla="*/ 159 h 251"/>
              <a:gd name="T34" fmla="*/ 101 w 272"/>
              <a:gd name="T35" fmla="*/ 159 h 251"/>
              <a:gd name="T36" fmla="*/ 101 w 272"/>
              <a:gd name="T37" fmla="*/ 234 h 251"/>
              <a:gd name="T38" fmla="*/ 57 w 272"/>
              <a:gd name="T39" fmla="*/ 234 h 251"/>
              <a:gd name="T40" fmla="*/ 57 w 272"/>
              <a:gd name="T41" fmla="*/ 110 h 251"/>
              <a:gd name="T42" fmla="*/ 136 w 272"/>
              <a:gd name="T43" fmla="*/ 49 h 251"/>
              <a:gd name="T44" fmla="*/ 215 w 272"/>
              <a:gd name="T45" fmla="*/ 110 h 251"/>
              <a:gd name="T46" fmla="*/ 215 w 272"/>
              <a:gd name="T47" fmla="*/ 234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2" h="251">
                <a:moveTo>
                  <a:pt x="224" y="66"/>
                </a:moveTo>
                <a:lnTo>
                  <a:pt x="224" y="5"/>
                </a:lnTo>
                <a:lnTo>
                  <a:pt x="189" y="5"/>
                </a:lnTo>
                <a:lnTo>
                  <a:pt x="189" y="40"/>
                </a:lnTo>
                <a:lnTo>
                  <a:pt x="136" y="0"/>
                </a:lnTo>
                <a:lnTo>
                  <a:pt x="0" y="106"/>
                </a:lnTo>
                <a:lnTo>
                  <a:pt x="22" y="132"/>
                </a:lnTo>
                <a:lnTo>
                  <a:pt x="35" y="124"/>
                </a:lnTo>
                <a:lnTo>
                  <a:pt x="35" y="251"/>
                </a:lnTo>
                <a:lnTo>
                  <a:pt x="237" y="251"/>
                </a:lnTo>
                <a:lnTo>
                  <a:pt x="237" y="124"/>
                </a:lnTo>
                <a:lnTo>
                  <a:pt x="250" y="132"/>
                </a:lnTo>
                <a:lnTo>
                  <a:pt x="272" y="106"/>
                </a:lnTo>
                <a:lnTo>
                  <a:pt x="224" y="66"/>
                </a:lnTo>
                <a:close/>
                <a:moveTo>
                  <a:pt x="215" y="234"/>
                </a:moveTo>
                <a:lnTo>
                  <a:pt x="171" y="234"/>
                </a:lnTo>
                <a:lnTo>
                  <a:pt x="171" y="159"/>
                </a:lnTo>
                <a:lnTo>
                  <a:pt x="101" y="159"/>
                </a:lnTo>
                <a:lnTo>
                  <a:pt x="101" y="234"/>
                </a:lnTo>
                <a:lnTo>
                  <a:pt x="57" y="234"/>
                </a:lnTo>
                <a:lnTo>
                  <a:pt x="57" y="110"/>
                </a:lnTo>
                <a:lnTo>
                  <a:pt x="136" y="49"/>
                </a:lnTo>
                <a:lnTo>
                  <a:pt x="215" y="110"/>
                </a:lnTo>
                <a:lnTo>
                  <a:pt x="215" y="2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/>
          <a:lstStyle/>
          <a:p>
            <a:endParaRPr lang="zh-CN" altLang="en-US" sz="1765"/>
          </a:p>
        </p:txBody>
      </p:sp>
      <p:sp>
        <p:nvSpPr>
          <p:cNvPr id="56" name="Rectangle 74"/>
          <p:cNvSpPr/>
          <p:nvPr/>
        </p:nvSpPr>
        <p:spPr>
          <a:xfrm>
            <a:off x="2932161" y="3090620"/>
            <a:ext cx="3163839" cy="295759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7" name="Rectangle 75"/>
          <p:cNvSpPr/>
          <p:nvPr/>
        </p:nvSpPr>
        <p:spPr>
          <a:xfrm>
            <a:off x="1041448" y="3090620"/>
            <a:ext cx="4083002" cy="2957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8" name="TextBox 18"/>
          <p:cNvSpPr txBox="1"/>
          <p:nvPr/>
        </p:nvSpPr>
        <p:spPr>
          <a:xfrm>
            <a:off x="901155" y="2617541"/>
            <a:ext cx="2003423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325321" y="2632930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342743" y="2930567"/>
            <a:ext cx="4905828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当程序需要迅速启动和执行的时候，解释器可以首先发挥作用，省去编译的时间，立即执行，在程序运行后，随着时间的推移，编译器逐渐发挥作用，把越来越多的代码编译成本地代码之后，可以获取更高的执行效率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Rectangle 74"/>
          <p:cNvSpPr/>
          <p:nvPr/>
        </p:nvSpPr>
        <p:spPr>
          <a:xfrm>
            <a:off x="2932161" y="4375134"/>
            <a:ext cx="3163839" cy="295759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4" name="Rectangle 75"/>
          <p:cNvSpPr/>
          <p:nvPr/>
        </p:nvSpPr>
        <p:spPr>
          <a:xfrm>
            <a:off x="1041448" y="4375134"/>
            <a:ext cx="3035252" cy="2957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5" name="TextBox 18"/>
          <p:cNvSpPr txBox="1"/>
          <p:nvPr/>
        </p:nvSpPr>
        <p:spPr>
          <a:xfrm>
            <a:off x="901155" y="3902055"/>
            <a:ext cx="2003423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325321" y="3917444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342743" y="4215081"/>
            <a:ext cx="4905828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当程序运行环境中内存资源限制较大时，可以利用解释器执行节约内存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868045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</a:t>
            </a:r>
            <a:r>
              <a:rPr lang="en-US" alt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Hot Spot </a:t>
            </a:r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 要使用解释器与编译器并存？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9326880" y="485140"/>
            <a:ext cx="2865120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171"/>
          <p:cNvSpPr>
            <a:spLocks noEditPoints="1"/>
          </p:cNvSpPr>
          <p:nvPr/>
        </p:nvSpPr>
        <p:spPr bwMode="auto">
          <a:xfrm>
            <a:off x="187459" y="360114"/>
            <a:ext cx="368567" cy="340112"/>
          </a:xfrm>
          <a:custGeom>
            <a:avLst/>
            <a:gdLst>
              <a:gd name="T0" fmla="*/ 224 w 272"/>
              <a:gd name="T1" fmla="*/ 66 h 251"/>
              <a:gd name="T2" fmla="*/ 224 w 272"/>
              <a:gd name="T3" fmla="*/ 5 h 251"/>
              <a:gd name="T4" fmla="*/ 189 w 272"/>
              <a:gd name="T5" fmla="*/ 5 h 251"/>
              <a:gd name="T6" fmla="*/ 189 w 272"/>
              <a:gd name="T7" fmla="*/ 40 h 251"/>
              <a:gd name="T8" fmla="*/ 136 w 272"/>
              <a:gd name="T9" fmla="*/ 0 h 251"/>
              <a:gd name="T10" fmla="*/ 0 w 272"/>
              <a:gd name="T11" fmla="*/ 106 h 251"/>
              <a:gd name="T12" fmla="*/ 22 w 272"/>
              <a:gd name="T13" fmla="*/ 132 h 251"/>
              <a:gd name="T14" fmla="*/ 35 w 272"/>
              <a:gd name="T15" fmla="*/ 124 h 251"/>
              <a:gd name="T16" fmla="*/ 35 w 272"/>
              <a:gd name="T17" fmla="*/ 251 h 251"/>
              <a:gd name="T18" fmla="*/ 237 w 272"/>
              <a:gd name="T19" fmla="*/ 251 h 251"/>
              <a:gd name="T20" fmla="*/ 237 w 272"/>
              <a:gd name="T21" fmla="*/ 124 h 251"/>
              <a:gd name="T22" fmla="*/ 250 w 272"/>
              <a:gd name="T23" fmla="*/ 132 h 251"/>
              <a:gd name="T24" fmla="*/ 272 w 272"/>
              <a:gd name="T25" fmla="*/ 106 h 251"/>
              <a:gd name="T26" fmla="*/ 224 w 272"/>
              <a:gd name="T27" fmla="*/ 66 h 251"/>
              <a:gd name="T28" fmla="*/ 215 w 272"/>
              <a:gd name="T29" fmla="*/ 234 h 251"/>
              <a:gd name="T30" fmla="*/ 171 w 272"/>
              <a:gd name="T31" fmla="*/ 234 h 251"/>
              <a:gd name="T32" fmla="*/ 171 w 272"/>
              <a:gd name="T33" fmla="*/ 159 h 251"/>
              <a:gd name="T34" fmla="*/ 101 w 272"/>
              <a:gd name="T35" fmla="*/ 159 h 251"/>
              <a:gd name="T36" fmla="*/ 101 w 272"/>
              <a:gd name="T37" fmla="*/ 234 h 251"/>
              <a:gd name="T38" fmla="*/ 57 w 272"/>
              <a:gd name="T39" fmla="*/ 234 h 251"/>
              <a:gd name="T40" fmla="*/ 57 w 272"/>
              <a:gd name="T41" fmla="*/ 110 h 251"/>
              <a:gd name="T42" fmla="*/ 136 w 272"/>
              <a:gd name="T43" fmla="*/ 49 h 251"/>
              <a:gd name="T44" fmla="*/ 215 w 272"/>
              <a:gd name="T45" fmla="*/ 110 h 251"/>
              <a:gd name="T46" fmla="*/ 215 w 272"/>
              <a:gd name="T47" fmla="*/ 234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2" h="251">
                <a:moveTo>
                  <a:pt x="224" y="66"/>
                </a:moveTo>
                <a:lnTo>
                  <a:pt x="224" y="5"/>
                </a:lnTo>
                <a:lnTo>
                  <a:pt x="189" y="5"/>
                </a:lnTo>
                <a:lnTo>
                  <a:pt x="189" y="40"/>
                </a:lnTo>
                <a:lnTo>
                  <a:pt x="136" y="0"/>
                </a:lnTo>
                <a:lnTo>
                  <a:pt x="0" y="106"/>
                </a:lnTo>
                <a:lnTo>
                  <a:pt x="22" y="132"/>
                </a:lnTo>
                <a:lnTo>
                  <a:pt x="35" y="124"/>
                </a:lnTo>
                <a:lnTo>
                  <a:pt x="35" y="251"/>
                </a:lnTo>
                <a:lnTo>
                  <a:pt x="237" y="251"/>
                </a:lnTo>
                <a:lnTo>
                  <a:pt x="237" y="124"/>
                </a:lnTo>
                <a:lnTo>
                  <a:pt x="250" y="132"/>
                </a:lnTo>
                <a:lnTo>
                  <a:pt x="272" y="106"/>
                </a:lnTo>
                <a:lnTo>
                  <a:pt x="224" y="66"/>
                </a:lnTo>
                <a:close/>
                <a:moveTo>
                  <a:pt x="215" y="234"/>
                </a:moveTo>
                <a:lnTo>
                  <a:pt x="171" y="234"/>
                </a:lnTo>
                <a:lnTo>
                  <a:pt x="171" y="159"/>
                </a:lnTo>
                <a:lnTo>
                  <a:pt x="101" y="159"/>
                </a:lnTo>
                <a:lnTo>
                  <a:pt x="101" y="234"/>
                </a:lnTo>
                <a:lnTo>
                  <a:pt x="57" y="234"/>
                </a:lnTo>
                <a:lnTo>
                  <a:pt x="57" y="110"/>
                </a:lnTo>
                <a:lnTo>
                  <a:pt x="136" y="49"/>
                </a:lnTo>
                <a:lnTo>
                  <a:pt x="215" y="110"/>
                </a:lnTo>
                <a:lnTo>
                  <a:pt x="215" y="2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/>
          <a:lstStyle/>
          <a:p>
            <a:endParaRPr lang="zh-CN" altLang="en-US" sz="1765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8555" y="1914525"/>
            <a:ext cx="9915525" cy="3028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5400000">
            <a:off x="2876551" y="-2324101"/>
            <a:ext cx="6400799" cy="11506202"/>
            <a:chOff x="1785257" y="1063171"/>
            <a:chExt cx="9361714" cy="4731657"/>
          </a:xfrm>
        </p:grpSpPr>
        <p:sp>
          <p:nvSpPr>
            <p:cNvPr id="6" name="右中括号 5"/>
            <p:cNvSpPr/>
            <p:nvPr/>
          </p:nvSpPr>
          <p:spPr>
            <a:xfrm>
              <a:off x="1785257" y="1063171"/>
              <a:ext cx="9361714" cy="4731657"/>
            </a:xfrm>
            <a:prstGeom prst="rightBracket">
              <a:avLst>
                <a:gd name="adj" fmla="val 0"/>
              </a:avLst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1785257" y="1063171"/>
              <a:ext cx="0" cy="153851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1785257" y="4256314"/>
              <a:ext cx="0" cy="153851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五边形 8"/>
          <p:cNvSpPr/>
          <p:nvPr/>
        </p:nvSpPr>
        <p:spPr>
          <a:xfrm rot="5400000">
            <a:off x="4800599" y="-261936"/>
            <a:ext cx="2552702" cy="3076575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5637" y="3105837"/>
            <a:ext cx="556072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5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JIT</a:t>
            </a:r>
            <a:r>
              <a:rPr lang="zh-CN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看上哪些程序</a:t>
            </a:r>
            <a:endParaRPr lang="zh-CN" altLang="en-US" sz="5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54"/>
          <p:cNvSpPr txBox="1"/>
          <p:nvPr/>
        </p:nvSpPr>
        <p:spPr>
          <a:xfrm>
            <a:off x="3442550" y="4029499"/>
            <a:ext cx="526880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BUSINESS REPORT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六边形 12"/>
          <p:cNvSpPr/>
          <p:nvPr/>
        </p:nvSpPr>
        <p:spPr>
          <a:xfrm>
            <a:off x="5220018" y="5153713"/>
            <a:ext cx="1751965" cy="552450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522952" y="52452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696282" y="878165"/>
            <a:ext cx="799436" cy="789054"/>
            <a:chOff x="3347588" y="4259644"/>
            <a:chExt cx="479339" cy="473114"/>
          </a:xfrm>
          <a:solidFill>
            <a:schemeClr val="bg1"/>
          </a:solidFill>
        </p:grpSpPr>
        <p:sp>
          <p:nvSpPr>
            <p:cNvPr id="16" name="Freeform 24"/>
            <p:cNvSpPr/>
            <p:nvPr/>
          </p:nvSpPr>
          <p:spPr bwMode="auto">
            <a:xfrm>
              <a:off x="3576363" y="4334346"/>
              <a:ext cx="161854" cy="175861"/>
            </a:xfrm>
            <a:custGeom>
              <a:avLst/>
              <a:gdLst>
                <a:gd name="T0" fmla="*/ 8 w 44"/>
                <a:gd name="T1" fmla="*/ 0 h 48"/>
                <a:gd name="T2" fmla="*/ 4 w 44"/>
                <a:gd name="T3" fmla="*/ 4 h 48"/>
                <a:gd name="T4" fmla="*/ 4 w 44"/>
                <a:gd name="T5" fmla="*/ 33 h 48"/>
                <a:gd name="T6" fmla="*/ 0 w 44"/>
                <a:gd name="T7" fmla="*/ 40 h 48"/>
                <a:gd name="T8" fmla="*/ 8 w 44"/>
                <a:gd name="T9" fmla="*/ 48 h 48"/>
                <a:gd name="T10" fmla="*/ 15 w 44"/>
                <a:gd name="T11" fmla="*/ 44 h 48"/>
                <a:gd name="T12" fmla="*/ 40 w 44"/>
                <a:gd name="T13" fmla="*/ 44 h 48"/>
                <a:gd name="T14" fmla="*/ 44 w 44"/>
                <a:gd name="T15" fmla="*/ 40 h 48"/>
                <a:gd name="T16" fmla="*/ 40 w 44"/>
                <a:gd name="T17" fmla="*/ 36 h 48"/>
                <a:gd name="T18" fmla="*/ 15 w 44"/>
                <a:gd name="T19" fmla="*/ 36 h 48"/>
                <a:gd name="T20" fmla="*/ 12 w 44"/>
                <a:gd name="T21" fmla="*/ 33 h 48"/>
                <a:gd name="T22" fmla="*/ 12 w 44"/>
                <a:gd name="T23" fmla="*/ 4 h 48"/>
                <a:gd name="T24" fmla="*/ 8 w 44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48">
                  <a:moveTo>
                    <a:pt x="8" y="0"/>
                  </a:moveTo>
                  <a:cubicBezTo>
                    <a:pt x="6" y="0"/>
                    <a:pt x="4" y="2"/>
                    <a:pt x="4" y="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5"/>
                    <a:pt x="0" y="37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1" y="48"/>
                    <a:pt x="14" y="46"/>
                    <a:pt x="15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2" y="44"/>
                    <a:pt x="44" y="42"/>
                    <a:pt x="44" y="40"/>
                  </a:cubicBezTo>
                  <a:cubicBezTo>
                    <a:pt x="44" y="38"/>
                    <a:pt x="42" y="36"/>
                    <a:pt x="40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4" y="35"/>
                    <a:pt x="13" y="34"/>
                    <a:pt x="12" y="3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0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7" name="Freeform 25"/>
            <p:cNvSpPr/>
            <p:nvPr/>
          </p:nvSpPr>
          <p:spPr bwMode="auto">
            <a:xfrm>
              <a:off x="3398946" y="4259644"/>
              <a:ext cx="427981" cy="443543"/>
            </a:xfrm>
            <a:custGeom>
              <a:avLst/>
              <a:gdLst>
                <a:gd name="T0" fmla="*/ 56 w 116"/>
                <a:gd name="T1" fmla="*/ 0 h 120"/>
                <a:gd name="T2" fmla="*/ 0 w 116"/>
                <a:gd name="T3" fmla="*/ 40 h 120"/>
                <a:gd name="T4" fmla="*/ 3 w 116"/>
                <a:gd name="T5" fmla="*/ 39 h 120"/>
                <a:gd name="T6" fmla="*/ 15 w 116"/>
                <a:gd name="T7" fmla="*/ 45 h 120"/>
                <a:gd name="T8" fmla="*/ 56 w 116"/>
                <a:gd name="T9" fmla="*/ 16 h 120"/>
                <a:gd name="T10" fmla="*/ 100 w 116"/>
                <a:gd name="T11" fmla="*/ 60 h 120"/>
                <a:gd name="T12" fmla="*/ 56 w 116"/>
                <a:gd name="T13" fmla="*/ 104 h 120"/>
                <a:gd name="T14" fmla="*/ 56 w 116"/>
                <a:gd name="T15" fmla="*/ 104 h 120"/>
                <a:gd name="T16" fmla="*/ 43 w 116"/>
                <a:gd name="T17" fmla="*/ 110 h 120"/>
                <a:gd name="T18" fmla="*/ 44 w 116"/>
                <a:gd name="T19" fmla="*/ 113 h 120"/>
                <a:gd name="T20" fmla="*/ 46 w 116"/>
                <a:gd name="T21" fmla="*/ 119 h 120"/>
                <a:gd name="T22" fmla="*/ 56 w 116"/>
                <a:gd name="T23" fmla="*/ 120 h 120"/>
                <a:gd name="T24" fmla="*/ 116 w 116"/>
                <a:gd name="T25" fmla="*/ 60 h 120"/>
                <a:gd name="T26" fmla="*/ 56 w 116"/>
                <a:gd name="T2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20">
                  <a:moveTo>
                    <a:pt x="56" y="0"/>
                  </a:moveTo>
                  <a:cubicBezTo>
                    <a:pt x="30" y="0"/>
                    <a:pt x="8" y="17"/>
                    <a:pt x="0" y="40"/>
                  </a:cubicBezTo>
                  <a:cubicBezTo>
                    <a:pt x="1" y="40"/>
                    <a:pt x="2" y="39"/>
                    <a:pt x="3" y="39"/>
                  </a:cubicBezTo>
                  <a:cubicBezTo>
                    <a:pt x="8" y="39"/>
                    <a:pt x="12" y="42"/>
                    <a:pt x="15" y="45"/>
                  </a:cubicBezTo>
                  <a:cubicBezTo>
                    <a:pt x="21" y="28"/>
                    <a:pt x="37" y="16"/>
                    <a:pt x="56" y="16"/>
                  </a:cubicBezTo>
                  <a:cubicBezTo>
                    <a:pt x="80" y="16"/>
                    <a:pt x="100" y="36"/>
                    <a:pt x="100" y="60"/>
                  </a:cubicBezTo>
                  <a:cubicBezTo>
                    <a:pt x="100" y="84"/>
                    <a:pt x="80" y="104"/>
                    <a:pt x="5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3" y="111"/>
                    <a:pt x="44" y="112"/>
                    <a:pt x="44" y="113"/>
                  </a:cubicBezTo>
                  <a:cubicBezTo>
                    <a:pt x="45" y="115"/>
                    <a:pt x="46" y="117"/>
                    <a:pt x="46" y="119"/>
                  </a:cubicBezTo>
                  <a:cubicBezTo>
                    <a:pt x="49" y="120"/>
                    <a:pt x="52" y="120"/>
                    <a:pt x="56" y="120"/>
                  </a:cubicBezTo>
                  <a:cubicBezTo>
                    <a:pt x="89" y="120"/>
                    <a:pt x="116" y="93"/>
                    <a:pt x="116" y="60"/>
                  </a:cubicBezTo>
                  <a:cubicBezTo>
                    <a:pt x="116" y="27"/>
                    <a:pt x="89" y="0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8" name="Freeform 26"/>
            <p:cNvSpPr/>
            <p:nvPr/>
          </p:nvSpPr>
          <p:spPr bwMode="auto">
            <a:xfrm>
              <a:off x="3481429" y="4668950"/>
              <a:ext cx="76259" cy="63808"/>
            </a:xfrm>
            <a:custGeom>
              <a:avLst/>
              <a:gdLst>
                <a:gd name="T0" fmla="*/ 17 w 21"/>
                <a:gd name="T1" fmla="*/ 0 h 17"/>
                <a:gd name="T2" fmla="*/ 0 w 21"/>
                <a:gd name="T3" fmla="*/ 8 h 17"/>
                <a:gd name="T4" fmla="*/ 1 w 21"/>
                <a:gd name="T5" fmla="*/ 11 h 17"/>
                <a:gd name="T6" fmla="*/ 10 w 21"/>
                <a:gd name="T7" fmla="*/ 17 h 17"/>
                <a:gd name="T8" fmla="*/ 14 w 21"/>
                <a:gd name="T9" fmla="*/ 16 h 17"/>
                <a:gd name="T10" fmla="*/ 19 w 21"/>
                <a:gd name="T11" fmla="*/ 3 h 17"/>
                <a:gd name="T12" fmla="*/ 17 w 21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7">
                  <a:moveTo>
                    <a:pt x="17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2" y="15"/>
                    <a:pt x="6" y="17"/>
                    <a:pt x="10" y="17"/>
                  </a:cubicBezTo>
                  <a:cubicBezTo>
                    <a:pt x="11" y="17"/>
                    <a:pt x="12" y="17"/>
                    <a:pt x="14" y="16"/>
                  </a:cubicBezTo>
                  <a:cubicBezTo>
                    <a:pt x="19" y="14"/>
                    <a:pt x="21" y="8"/>
                    <a:pt x="19" y="3"/>
                  </a:cubicBezTo>
                  <a:cubicBezTo>
                    <a:pt x="18" y="2"/>
                    <a:pt x="18" y="1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9" name="Freeform 27"/>
            <p:cNvSpPr/>
            <p:nvPr/>
          </p:nvSpPr>
          <p:spPr bwMode="auto">
            <a:xfrm>
              <a:off x="3347588" y="4418386"/>
              <a:ext cx="284802" cy="295696"/>
            </a:xfrm>
            <a:custGeom>
              <a:avLst/>
              <a:gdLst>
                <a:gd name="T0" fmla="*/ 75 w 77"/>
                <a:gd name="T1" fmla="*/ 47 h 80"/>
                <a:gd name="T2" fmla="*/ 69 w 77"/>
                <a:gd name="T3" fmla="*/ 44 h 80"/>
                <a:gd name="T4" fmla="*/ 52 w 77"/>
                <a:gd name="T5" fmla="*/ 24 h 80"/>
                <a:gd name="T6" fmla="*/ 27 w 77"/>
                <a:gd name="T7" fmla="*/ 8 h 80"/>
                <a:gd name="T8" fmla="*/ 27 w 77"/>
                <a:gd name="T9" fmla="*/ 8 h 80"/>
                <a:gd name="T10" fmla="*/ 26 w 77"/>
                <a:gd name="T11" fmla="*/ 6 h 80"/>
                <a:gd name="T12" fmla="*/ 17 w 77"/>
                <a:gd name="T13" fmla="*/ 0 h 80"/>
                <a:gd name="T14" fmla="*/ 13 w 77"/>
                <a:gd name="T15" fmla="*/ 1 h 80"/>
                <a:gd name="T16" fmla="*/ 8 w 77"/>
                <a:gd name="T17" fmla="*/ 14 h 80"/>
                <a:gd name="T18" fmla="*/ 9 w 77"/>
                <a:gd name="T19" fmla="*/ 15 h 80"/>
                <a:gd name="T20" fmla="*/ 4 w 77"/>
                <a:gd name="T21" fmla="*/ 45 h 80"/>
                <a:gd name="T22" fmla="*/ 8 w 77"/>
                <a:gd name="T23" fmla="*/ 71 h 80"/>
                <a:gd name="T24" fmla="*/ 6 w 77"/>
                <a:gd name="T25" fmla="*/ 77 h 80"/>
                <a:gd name="T26" fmla="*/ 12 w 77"/>
                <a:gd name="T27" fmla="*/ 80 h 80"/>
                <a:gd name="T28" fmla="*/ 17 w 77"/>
                <a:gd name="T29" fmla="*/ 79 h 80"/>
                <a:gd name="T30" fmla="*/ 69 w 77"/>
                <a:gd name="T31" fmla="*/ 57 h 80"/>
                <a:gd name="T32" fmla="*/ 75 w 77"/>
                <a:gd name="T33" fmla="*/ 4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80">
                  <a:moveTo>
                    <a:pt x="75" y="47"/>
                  </a:moveTo>
                  <a:cubicBezTo>
                    <a:pt x="74" y="44"/>
                    <a:pt x="69" y="44"/>
                    <a:pt x="69" y="44"/>
                  </a:cubicBezTo>
                  <a:cubicBezTo>
                    <a:pt x="60" y="43"/>
                    <a:pt x="52" y="24"/>
                    <a:pt x="52" y="24"/>
                  </a:cubicBezTo>
                  <a:cubicBezTo>
                    <a:pt x="47" y="14"/>
                    <a:pt x="3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7"/>
                    <a:pt x="26" y="7"/>
                    <a:pt x="26" y="6"/>
                  </a:cubicBezTo>
                  <a:cubicBezTo>
                    <a:pt x="25" y="3"/>
                    <a:pt x="21" y="0"/>
                    <a:pt x="17" y="0"/>
                  </a:cubicBezTo>
                  <a:cubicBezTo>
                    <a:pt x="16" y="0"/>
                    <a:pt x="15" y="1"/>
                    <a:pt x="13" y="1"/>
                  </a:cubicBezTo>
                  <a:cubicBezTo>
                    <a:pt x="8" y="3"/>
                    <a:pt x="6" y="9"/>
                    <a:pt x="8" y="14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2" y="23"/>
                    <a:pt x="0" y="34"/>
                    <a:pt x="4" y="45"/>
                  </a:cubicBezTo>
                  <a:cubicBezTo>
                    <a:pt x="4" y="45"/>
                    <a:pt x="13" y="63"/>
                    <a:pt x="8" y="71"/>
                  </a:cubicBezTo>
                  <a:cubicBezTo>
                    <a:pt x="7" y="71"/>
                    <a:pt x="5" y="74"/>
                    <a:pt x="6" y="77"/>
                  </a:cubicBezTo>
                  <a:cubicBezTo>
                    <a:pt x="7" y="79"/>
                    <a:pt x="9" y="80"/>
                    <a:pt x="12" y="80"/>
                  </a:cubicBezTo>
                  <a:cubicBezTo>
                    <a:pt x="14" y="80"/>
                    <a:pt x="16" y="80"/>
                    <a:pt x="17" y="79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74" y="55"/>
                    <a:pt x="77" y="51"/>
                    <a:pt x="75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26720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什么是热点代码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3561080" y="462915"/>
            <a:ext cx="8630920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27482" y="387783"/>
            <a:ext cx="288521" cy="284774"/>
            <a:chOff x="3347588" y="4259644"/>
            <a:chExt cx="479339" cy="473114"/>
          </a:xfrm>
          <a:solidFill>
            <a:schemeClr val="bg1"/>
          </a:solidFill>
        </p:grpSpPr>
        <p:sp>
          <p:nvSpPr>
            <p:cNvPr id="24" name="Freeform 24"/>
            <p:cNvSpPr/>
            <p:nvPr/>
          </p:nvSpPr>
          <p:spPr bwMode="auto">
            <a:xfrm>
              <a:off x="3576363" y="4334346"/>
              <a:ext cx="161854" cy="175861"/>
            </a:xfrm>
            <a:custGeom>
              <a:avLst/>
              <a:gdLst>
                <a:gd name="T0" fmla="*/ 8 w 44"/>
                <a:gd name="T1" fmla="*/ 0 h 48"/>
                <a:gd name="T2" fmla="*/ 4 w 44"/>
                <a:gd name="T3" fmla="*/ 4 h 48"/>
                <a:gd name="T4" fmla="*/ 4 w 44"/>
                <a:gd name="T5" fmla="*/ 33 h 48"/>
                <a:gd name="T6" fmla="*/ 0 w 44"/>
                <a:gd name="T7" fmla="*/ 40 h 48"/>
                <a:gd name="T8" fmla="*/ 8 w 44"/>
                <a:gd name="T9" fmla="*/ 48 h 48"/>
                <a:gd name="T10" fmla="*/ 15 w 44"/>
                <a:gd name="T11" fmla="*/ 44 h 48"/>
                <a:gd name="T12" fmla="*/ 40 w 44"/>
                <a:gd name="T13" fmla="*/ 44 h 48"/>
                <a:gd name="T14" fmla="*/ 44 w 44"/>
                <a:gd name="T15" fmla="*/ 40 h 48"/>
                <a:gd name="T16" fmla="*/ 40 w 44"/>
                <a:gd name="T17" fmla="*/ 36 h 48"/>
                <a:gd name="T18" fmla="*/ 15 w 44"/>
                <a:gd name="T19" fmla="*/ 36 h 48"/>
                <a:gd name="T20" fmla="*/ 12 w 44"/>
                <a:gd name="T21" fmla="*/ 33 h 48"/>
                <a:gd name="T22" fmla="*/ 12 w 44"/>
                <a:gd name="T23" fmla="*/ 4 h 48"/>
                <a:gd name="T24" fmla="*/ 8 w 44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48">
                  <a:moveTo>
                    <a:pt x="8" y="0"/>
                  </a:moveTo>
                  <a:cubicBezTo>
                    <a:pt x="6" y="0"/>
                    <a:pt x="4" y="2"/>
                    <a:pt x="4" y="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5"/>
                    <a:pt x="0" y="37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1" y="48"/>
                    <a:pt x="14" y="46"/>
                    <a:pt x="15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2" y="44"/>
                    <a:pt x="44" y="42"/>
                    <a:pt x="44" y="40"/>
                  </a:cubicBezTo>
                  <a:cubicBezTo>
                    <a:pt x="44" y="38"/>
                    <a:pt x="42" y="36"/>
                    <a:pt x="40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4" y="35"/>
                    <a:pt x="13" y="34"/>
                    <a:pt x="12" y="3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0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3398946" y="4259644"/>
              <a:ext cx="427981" cy="443543"/>
            </a:xfrm>
            <a:custGeom>
              <a:avLst/>
              <a:gdLst>
                <a:gd name="T0" fmla="*/ 56 w 116"/>
                <a:gd name="T1" fmla="*/ 0 h 120"/>
                <a:gd name="T2" fmla="*/ 0 w 116"/>
                <a:gd name="T3" fmla="*/ 40 h 120"/>
                <a:gd name="T4" fmla="*/ 3 w 116"/>
                <a:gd name="T5" fmla="*/ 39 h 120"/>
                <a:gd name="T6" fmla="*/ 15 w 116"/>
                <a:gd name="T7" fmla="*/ 45 h 120"/>
                <a:gd name="T8" fmla="*/ 56 w 116"/>
                <a:gd name="T9" fmla="*/ 16 h 120"/>
                <a:gd name="T10" fmla="*/ 100 w 116"/>
                <a:gd name="T11" fmla="*/ 60 h 120"/>
                <a:gd name="T12" fmla="*/ 56 w 116"/>
                <a:gd name="T13" fmla="*/ 104 h 120"/>
                <a:gd name="T14" fmla="*/ 56 w 116"/>
                <a:gd name="T15" fmla="*/ 104 h 120"/>
                <a:gd name="T16" fmla="*/ 43 w 116"/>
                <a:gd name="T17" fmla="*/ 110 h 120"/>
                <a:gd name="T18" fmla="*/ 44 w 116"/>
                <a:gd name="T19" fmla="*/ 113 h 120"/>
                <a:gd name="T20" fmla="*/ 46 w 116"/>
                <a:gd name="T21" fmla="*/ 119 h 120"/>
                <a:gd name="T22" fmla="*/ 56 w 116"/>
                <a:gd name="T23" fmla="*/ 120 h 120"/>
                <a:gd name="T24" fmla="*/ 116 w 116"/>
                <a:gd name="T25" fmla="*/ 60 h 120"/>
                <a:gd name="T26" fmla="*/ 56 w 116"/>
                <a:gd name="T2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20">
                  <a:moveTo>
                    <a:pt x="56" y="0"/>
                  </a:moveTo>
                  <a:cubicBezTo>
                    <a:pt x="30" y="0"/>
                    <a:pt x="8" y="17"/>
                    <a:pt x="0" y="40"/>
                  </a:cubicBezTo>
                  <a:cubicBezTo>
                    <a:pt x="1" y="40"/>
                    <a:pt x="2" y="39"/>
                    <a:pt x="3" y="39"/>
                  </a:cubicBezTo>
                  <a:cubicBezTo>
                    <a:pt x="8" y="39"/>
                    <a:pt x="12" y="42"/>
                    <a:pt x="15" y="45"/>
                  </a:cubicBezTo>
                  <a:cubicBezTo>
                    <a:pt x="21" y="28"/>
                    <a:pt x="37" y="16"/>
                    <a:pt x="56" y="16"/>
                  </a:cubicBezTo>
                  <a:cubicBezTo>
                    <a:pt x="80" y="16"/>
                    <a:pt x="100" y="36"/>
                    <a:pt x="100" y="60"/>
                  </a:cubicBezTo>
                  <a:cubicBezTo>
                    <a:pt x="100" y="84"/>
                    <a:pt x="80" y="104"/>
                    <a:pt x="5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3" y="111"/>
                    <a:pt x="44" y="112"/>
                    <a:pt x="44" y="113"/>
                  </a:cubicBezTo>
                  <a:cubicBezTo>
                    <a:pt x="45" y="115"/>
                    <a:pt x="46" y="117"/>
                    <a:pt x="46" y="119"/>
                  </a:cubicBezTo>
                  <a:cubicBezTo>
                    <a:pt x="49" y="120"/>
                    <a:pt x="52" y="120"/>
                    <a:pt x="56" y="120"/>
                  </a:cubicBezTo>
                  <a:cubicBezTo>
                    <a:pt x="89" y="120"/>
                    <a:pt x="116" y="93"/>
                    <a:pt x="116" y="60"/>
                  </a:cubicBezTo>
                  <a:cubicBezTo>
                    <a:pt x="116" y="27"/>
                    <a:pt x="89" y="0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3481429" y="4668950"/>
              <a:ext cx="76259" cy="63808"/>
            </a:xfrm>
            <a:custGeom>
              <a:avLst/>
              <a:gdLst>
                <a:gd name="T0" fmla="*/ 17 w 21"/>
                <a:gd name="T1" fmla="*/ 0 h 17"/>
                <a:gd name="T2" fmla="*/ 0 w 21"/>
                <a:gd name="T3" fmla="*/ 8 h 17"/>
                <a:gd name="T4" fmla="*/ 1 w 21"/>
                <a:gd name="T5" fmla="*/ 11 h 17"/>
                <a:gd name="T6" fmla="*/ 10 w 21"/>
                <a:gd name="T7" fmla="*/ 17 h 17"/>
                <a:gd name="T8" fmla="*/ 14 w 21"/>
                <a:gd name="T9" fmla="*/ 16 h 17"/>
                <a:gd name="T10" fmla="*/ 19 w 21"/>
                <a:gd name="T11" fmla="*/ 3 h 17"/>
                <a:gd name="T12" fmla="*/ 17 w 21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7">
                  <a:moveTo>
                    <a:pt x="17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2" y="15"/>
                    <a:pt x="6" y="17"/>
                    <a:pt x="10" y="17"/>
                  </a:cubicBezTo>
                  <a:cubicBezTo>
                    <a:pt x="11" y="17"/>
                    <a:pt x="12" y="17"/>
                    <a:pt x="14" y="16"/>
                  </a:cubicBezTo>
                  <a:cubicBezTo>
                    <a:pt x="19" y="14"/>
                    <a:pt x="21" y="8"/>
                    <a:pt x="19" y="3"/>
                  </a:cubicBezTo>
                  <a:cubicBezTo>
                    <a:pt x="18" y="2"/>
                    <a:pt x="18" y="1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3347588" y="4418386"/>
              <a:ext cx="284802" cy="295696"/>
            </a:xfrm>
            <a:custGeom>
              <a:avLst/>
              <a:gdLst>
                <a:gd name="T0" fmla="*/ 75 w 77"/>
                <a:gd name="T1" fmla="*/ 47 h 80"/>
                <a:gd name="T2" fmla="*/ 69 w 77"/>
                <a:gd name="T3" fmla="*/ 44 h 80"/>
                <a:gd name="T4" fmla="*/ 52 w 77"/>
                <a:gd name="T5" fmla="*/ 24 h 80"/>
                <a:gd name="T6" fmla="*/ 27 w 77"/>
                <a:gd name="T7" fmla="*/ 8 h 80"/>
                <a:gd name="T8" fmla="*/ 27 w 77"/>
                <a:gd name="T9" fmla="*/ 8 h 80"/>
                <a:gd name="T10" fmla="*/ 26 w 77"/>
                <a:gd name="T11" fmla="*/ 6 h 80"/>
                <a:gd name="T12" fmla="*/ 17 w 77"/>
                <a:gd name="T13" fmla="*/ 0 h 80"/>
                <a:gd name="T14" fmla="*/ 13 w 77"/>
                <a:gd name="T15" fmla="*/ 1 h 80"/>
                <a:gd name="T16" fmla="*/ 8 w 77"/>
                <a:gd name="T17" fmla="*/ 14 h 80"/>
                <a:gd name="T18" fmla="*/ 9 w 77"/>
                <a:gd name="T19" fmla="*/ 15 h 80"/>
                <a:gd name="T20" fmla="*/ 4 w 77"/>
                <a:gd name="T21" fmla="*/ 45 h 80"/>
                <a:gd name="T22" fmla="*/ 8 w 77"/>
                <a:gd name="T23" fmla="*/ 71 h 80"/>
                <a:gd name="T24" fmla="*/ 6 w 77"/>
                <a:gd name="T25" fmla="*/ 77 h 80"/>
                <a:gd name="T26" fmla="*/ 12 w 77"/>
                <a:gd name="T27" fmla="*/ 80 h 80"/>
                <a:gd name="T28" fmla="*/ 17 w 77"/>
                <a:gd name="T29" fmla="*/ 79 h 80"/>
                <a:gd name="T30" fmla="*/ 69 w 77"/>
                <a:gd name="T31" fmla="*/ 57 h 80"/>
                <a:gd name="T32" fmla="*/ 75 w 77"/>
                <a:gd name="T33" fmla="*/ 4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80">
                  <a:moveTo>
                    <a:pt x="75" y="47"/>
                  </a:moveTo>
                  <a:cubicBezTo>
                    <a:pt x="74" y="44"/>
                    <a:pt x="69" y="44"/>
                    <a:pt x="69" y="44"/>
                  </a:cubicBezTo>
                  <a:cubicBezTo>
                    <a:pt x="60" y="43"/>
                    <a:pt x="52" y="24"/>
                    <a:pt x="52" y="24"/>
                  </a:cubicBezTo>
                  <a:cubicBezTo>
                    <a:pt x="47" y="14"/>
                    <a:pt x="3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7"/>
                    <a:pt x="26" y="7"/>
                    <a:pt x="26" y="6"/>
                  </a:cubicBezTo>
                  <a:cubicBezTo>
                    <a:pt x="25" y="3"/>
                    <a:pt x="21" y="0"/>
                    <a:pt x="17" y="0"/>
                  </a:cubicBezTo>
                  <a:cubicBezTo>
                    <a:pt x="16" y="0"/>
                    <a:pt x="15" y="1"/>
                    <a:pt x="13" y="1"/>
                  </a:cubicBezTo>
                  <a:cubicBezTo>
                    <a:pt x="8" y="3"/>
                    <a:pt x="6" y="9"/>
                    <a:pt x="8" y="14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2" y="23"/>
                    <a:pt x="0" y="34"/>
                    <a:pt x="4" y="45"/>
                  </a:cubicBezTo>
                  <a:cubicBezTo>
                    <a:pt x="4" y="45"/>
                    <a:pt x="13" y="63"/>
                    <a:pt x="8" y="71"/>
                  </a:cubicBezTo>
                  <a:cubicBezTo>
                    <a:pt x="7" y="71"/>
                    <a:pt x="5" y="74"/>
                    <a:pt x="6" y="77"/>
                  </a:cubicBezTo>
                  <a:cubicBezTo>
                    <a:pt x="7" y="79"/>
                    <a:pt x="9" y="80"/>
                    <a:pt x="12" y="80"/>
                  </a:cubicBezTo>
                  <a:cubicBezTo>
                    <a:pt x="14" y="80"/>
                    <a:pt x="16" y="80"/>
                    <a:pt x="17" y="79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74" y="55"/>
                    <a:pt x="77" y="51"/>
                    <a:pt x="75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00239" y="1581153"/>
            <a:ext cx="3054902" cy="4316967"/>
            <a:chOff x="925427" y="1870308"/>
            <a:chExt cx="2555291" cy="3610953"/>
          </a:xfrm>
        </p:grpSpPr>
        <p:grpSp>
          <p:nvGrpSpPr>
            <p:cNvPr id="29" name="组合 28"/>
            <p:cNvGrpSpPr/>
            <p:nvPr/>
          </p:nvGrpSpPr>
          <p:grpSpPr>
            <a:xfrm>
              <a:off x="2168525" y="2523056"/>
              <a:ext cx="1312193" cy="2534202"/>
              <a:chOff x="-3768725" y="1125538"/>
              <a:chExt cx="2517775" cy="4862513"/>
            </a:xfrm>
          </p:grpSpPr>
          <p:sp>
            <p:nvSpPr>
              <p:cNvPr id="46" name="ïşḻïďê-Freeform 35"/>
              <p:cNvSpPr/>
              <p:nvPr/>
            </p:nvSpPr>
            <p:spPr bwMode="auto">
              <a:xfrm>
                <a:off x="-3741738" y="1125538"/>
                <a:ext cx="2478087" cy="4862513"/>
              </a:xfrm>
              <a:custGeom>
                <a:avLst/>
                <a:gdLst>
                  <a:gd name="T0" fmla="*/ 1393 w 1393"/>
                  <a:gd name="T1" fmla="*/ 2559 h 2739"/>
                  <a:gd name="T2" fmla="*/ 1213 w 1393"/>
                  <a:gd name="T3" fmla="*/ 2739 h 2739"/>
                  <a:gd name="T4" fmla="*/ 180 w 1393"/>
                  <a:gd name="T5" fmla="*/ 2739 h 2739"/>
                  <a:gd name="T6" fmla="*/ 0 w 1393"/>
                  <a:gd name="T7" fmla="*/ 2559 h 2739"/>
                  <a:gd name="T8" fmla="*/ 0 w 1393"/>
                  <a:gd name="T9" fmla="*/ 180 h 2739"/>
                  <a:gd name="T10" fmla="*/ 180 w 1393"/>
                  <a:gd name="T11" fmla="*/ 0 h 2739"/>
                  <a:gd name="T12" fmla="*/ 1213 w 1393"/>
                  <a:gd name="T13" fmla="*/ 0 h 2739"/>
                  <a:gd name="T14" fmla="*/ 1393 w 1393"/>
                  <a:gd name="T15" fmla="*/ 180 h 2739"/>
                  <a:gd name="T16" fmla="*/ 1393 w 1393"/>
                  <a:gd name="T17" fmla="*/ 2559 h 2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3" h="2739">
                    <a:moveTo>
                      <a:pt x="1393" y="2559"/>
                    </a:moveTo>
                    <a:cubicBezTo>
                      <a:pt x="1393" y="2658"/>
                      <a:pt x="1312" y="2739"/>
                      <a:pt x="1213" y="2739"/>
                    </a:cubicBezTo>
                    <a:cubicBezTo>
                      <a:pt x="180" y="2739"/>
                      <a:pt x="180" y="2739"/>
                      <a:pt x="180" y="2739"/>
                    </a:cubicBezTo>
                    <a:cubicBezTo>
                      <a:pt x="81" y="2739"/>
                      <a:pt x="0" y="2658"/>
                      <a:pt x="0" y="2559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81"/>
                      <a:pt x="81" y="0"/>
                      <a:pt x="180" y="0"/>
                    </a:cubicBezTo>
                    <a:cubicBezTo>
                      <a:pt x="1213" y="0"/>
                      <a:pt x="1213" y="0"/>
                      <a:pt x="1213" y="0"/>
                    </a:cubicBezTo>
                    <a:cubicBezTo>
                      <a:pt x="1312" y="0"/>
                      <a:pt x="1393" y="81"/>
                      <a:pt x="1393" y="180"/>
                    </a:cubicBezTo>
                    <a:cubicBezTo>
                      <a:pt x="1393" y="2559"/>
                      <a:pt x="1393" y="2559"/>
                      <a:pt x="1393" y="255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7" name="ïşḻïďê-Freeform 36"/>
              <p:cNvSpPr/>
              <p:nvPr/>
            </p:nvSpPr>
            <p:spPr bwMode="auto">
              <a:xfrm>
                <a:off x="-3713163" y="1141413"/>
                <a:ext cx="2430462" cy="4830763"/>
              </a:xfrm>
              <a:custGeom>
                <a:avLst/>
                <a:gdLst>
                  <a:gd name="T0" fmla="*/ 1366 w 1366"/>
                  <a:gd name="T1" fmla="*/ 2542 h 2721"/>
                  <a:gd name="T2" fmla="*/ 1189 w 1366"/>
                  <a:gd name="T3" fmla="*/ 2721 h 2721"/>
                  <a:gd name="T4" fmla="*/ 176 w 1366"/>
                  <a:gd name="T5" fmla="*/ 2721 h 2721"/>
                  <a:gd name="T6" fmla="*/ 0 w 1366"/>
                  <a:gd name="T7" fmla="*/ 2542 h 2721"/>
                  <a:gd name="T8" fmla="*/ 0 w 1366"/>
                  <a:gd name="T9" fmla="*/ 179 h 2721"/>
                  <a:gd name="T10" fmla="*/ 176 w 1366"/>
                  <a:gd name="T11" fmla="*/ 0 h 2721"/>
                  <a:gd name="T12" fmla="*/ 1189 w 1366"/>
                  <a:gd name="T13" fmla="*/ 0 h 2721"/>
                  <a:gd name="T14" fmla="*/ 1366 w 1366"/>
                  <a:gd name="T15" fmla="*/ 179 h 2721"/>
                  <a:gd name="T16" fmla="*/ 1366 w 1366"/>
                  <a:gd name="T17" fmla="*/ 2542 h 2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6" h="2721">
                    <a:moveTo>
                      <a:pt x="1366" y="2542"/>
                    </a:moveTo>
                    <a:cubicBezTo>
                      <a:pt x="1366" y="2641"/>
                      <a:pt x="1287" y="2721"/>
                      <a:pt x="1189" y="2721"/>
                    </a:cubicBezTo>
                    <a:cubicBezTo>
                      <a:pt x="176" y="2721"/>
                      <a:pt x="176" y="2721"/>
                      <a:pt x="176" y="2721"/>
                    </a:cubicBezTo>
                    <a:cubicBezTo>
                      <a:pt x="79" y="2721"/>
                      <a:pt x="0" y="2641"/>
                      <a:pt x="0" y="2542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0" y="80"/>
                      <a:pt x="79" y="0"/>
                      <a:pt x="176" y="0"/>
                    </a:cubicBezTo>
                    <a:cubicBezTo>
                      <a:pt x="1189" y="0"/>
                      <a:pt x="1189" y="0"/>
                      <a:pt x="1189" y="0"/>
                    </a:cubicBezTo>
                    <a:cubicBezTo>
                      <a:pt x="1287" y="0"/>
                      <a:pt x="1366" y="80"/>
                      <a:pt x="1366" y="179"/>
                    </a:cubicBezTo>
                    <a:cubicBezTo>
                      <a:pt x="1366" y="2542"/>
                      <a:pt x="1366" y="2542"/>
                      <a:pt x="1366" y="2542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8" name="ïşḻïďê-Oval 37"/>
              <p:cNvSpPr/>
              <p:nvPr/>
            </p:nvSpPr>
            <p:spPr bwMode="auto">
              <a:xfrm>
                <a:off x="-2693988" y="5486400"/>
                <a:ext cx="403225" cy="4016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9" name="ïşḻïďê-Oval 38"/>
              <p:cNvSpPr/>
              <p:nvPr/>
            </p:nvSpPr>
            <p:spPr bwMode="auto">
              <a:xfrm>
                <a:off x="-2673350" y="5507038"/>
                <a:ext cx="361950" cy="3603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0" name="ïşḻïďê-Freeform 39"/>
              <p:cNvSpPr/>
              <p:nvPr/>
            </p:nvSpPr>
            <p:spPr bwMode="auto">
              <a:xfrm>
                <a:off x="-2520950" y="1254125"/>
                <a:ext cx="47625" cy="46038"/>
              </a:xfrm>
              <a:custGeom>
                <a:avLst/>
                <a:gdLst>
                  <a:gd name="T0" fmla="*/ 13 w 27"/>
                  <a:gd name="T1" fmla="*/ 0 h 26"/>
                  <a:gd name="T2" fmla="*/ 0 w 27"/>
                  <a:gd name="T3" fmla="*/ 13 h 26"/>
                  <a:gd name="T4" fmla="*/ 13 w 27"/>
                  <a:gd name="T5" fmla="*/ 26 h 26"/>
                  <a:gd name="T6" fmla="*/ 25 w 27"/>
                  <a:gd name="T7" fmla="*/ 13 h 26"/>
                  <a:gd name="T8" fmla="*/ 27 w 27"/>
                  <a:gd name="T9" fmla="*/ 13 h 26"/>
                  <a:gd name="T10" fmla="*/ 27 w 27"/>
                  <a:gd name="T11" fmla="*/ 13 h 26"/>
                  <a:gd name="T12" fmla="*/ 25 w 27"/>
                  <a:gd name="T13" fmla="*/ 13 h 26"/>
                  <a:gd name="T14" fmla="*/ 13 w 27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5" y="20"/>
                      <a:pt x="25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1" name="ïşḻïďê-Freeform 40"/>
              <p:cNvSpPr/>
              <p:nvPr/>
            </p:nvSpPr>
            <p:spPr bwMode="auto">
              <a:xfrm>
                <a:off x="-2528888" y="1246188"/>
                <a:ext cx="58737" cy="60325"/>
              </a:xfrm>
              <a:custGeom>
                <a:avLst/>
                <a:gdLst>
                  <a:gd name="T0" fmla="*/ 33 w 33"/>
                  <a:gd name="T1" fmla="*/ 17 h 34"/>
                  <a:gd name="T2" fmla="*/ 33 w 33"/>
                  <a:gd name="T3" fmla="*/ 17 h 34"/>
                  <a:gd name="T4" fmla="*/ 33 w 33"/>
                  <a:gd name="T5" fmla="*/ 17 h 34"/>
                  <a:gd name="T6" fmla="*/ 17 w 33"/>
                  <a:gd name="T7" fmla="*/ 0 h 34"/>
                  <a:gd name="T8" fmla="*/ 0 w 33"/>
                  <a:gd name="T9" fmla="*/ 17 h 34"/>
                  <a:gd name="T10" fmla="*/ 17 w 33"/>
                  <a:gd name="T11" fmla="*/ 34 h 34"/>
                  <a:gd name="T12" fmla="*/ 33 w 33"/>
                  <a:gd name="T13" fmla="*/ 17 h 34"/>
                  <a:gd name="T14" fmla="*/ 31 w 33"/>
                  <a:gd name="T15" fmla="*/ 17 h 34"/>
                  <a:gd name="T16" fmla="*/ 29 w 33"/>
                  <a:gd name="T17" fmla="*/ 17 h 34"/>
                  <a:gd name="T18" fmla="*/ 17 w 33"/>
                  <a:gd name="T19" fmla="*/ 30 h 34"/>
                  <a:gd name="T20" fmla="*/ 4 w 33"/>
                  <a:gd name="T21" fmla="*/ 17 h 34"/>
                  <a:gd name="T22" fmla="*/ 17 w 33"/>
                  <a:gd name="T23" fmla="*/ 4 h 34"/>
                  <a:gd name="T24" fmla="*/ 29 w 33"/>
                  <a:gd name="T25" fmla="*/ 17 h 34"/>
                  <a:gd name="T26" fmla="*/ 31 w 33"/>
                  <a:gd name="T27" fmla="*/ 17 h 34"/>
                  <a:gd name="T28" fmla="*/ 33 w 33"/>
                  <a:gd name="T29" fmla="*/ 17 h 34"/>
                  <a:gd name="T30" fmla="*/ 33 w 33"/>
                  <a:gd name="T31" fmla="*/ 17 h 34"/>
                  <a:gd name="T32" fmla="*/ 17 w 33"/>
                  <a:gd name="T3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34">
                    <a:moveTo>
                      <a:pt x="33" y="17"/>
                    </a:move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0" y="26"/>
                      <a:pt x="7" y="34"/>
                      <a:pt x="17" y="34"/>
                    </a:cubicBezTo>
                    <a:cubicBezTo>
                      <a:pt x="26" y="34"/>
                      <a:pt x="33" y="26"/>
                      <a:pt x="33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4"/>
                      <a:pt x="24" y="30"/>
                      <a:pt x="17" y="30"/>
                    </a:cubicBezTo>
                    <a:cubicBezTo>
                      <a:pt x="10" y="30"/>
                      <a:pt x="4" y="24"/>
                      <a:pt x="4" y="17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24" y="4"/>
                      <a:pt x="29" y="10"/>
                      <a:pt x="29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8"/>
                      <a:pt x="26" y="0"/>
                      <a:pt x="1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2" name="ïşḻïďê-Freeform 41"/>
              <p:cNvSpPr/>
              <p:nvPr/>
            </p:nvSpPr>
            <p:spPr bwMode="auto">
              <a:xfrm>
                <a:off x="-2930525" y="1395413"/>
                <a:ext cx="77787" cy="74613"/>
              </a:xfrm>
              <a:custGeom>
                <a:avLst/>
                <a:gdLst>
                  <a:gd name="T0" fmla="*/ 21 w 44"/>
                  <a:gd name="T1" fmla="*/ 0 h 42"/>
                  <a:gd name="T2" fmla="*/ 6 w 44"/>
                  <a:gd name="T3" fmla="*/ 6 h 42"/>
                  <a:gd name="T4" fmla="*/ 0 w 44"/>
                  <a:gd name="T5" fmla="*/ 21 h 42"/>
                  <a:gd name="T6" fmla="*/ 6 w 44"/>
                  <a:gd name="T7" fmla="*/ 36 h 42"/>
                  <a:gd name="T8" fmla="*/ 21 w 44"/>
                  <a:gd name="T9" fmla="*/ 42 h 42"/>
                  <a:gd name="T10" fmla="*/ 36 w 44"/>
                  <a:gd name="T11" fmla="*/ 36 h 42"/>
                  <a:gd name="T12" fmla="*/ 42 w 44"/>
                  <a:gd name="T13" fmla="*/ 21 h 42"/>
                  <a:gd name="T14" fmla="*/ 44 w 44"/>
                  <a:gd name="T15" fmla="*/ 21 h 42"/>
                  <a:gd name="T16" fmla="*/ 44 w 44"/>
                  <a:gd name="T17" fmla="*/ 21 h 42"/>
                  <a:gd name="T18" fmla="*/ 42 w 44"/>
                  <a:gd name="T19" fmla="*/ 21 h 42"/>
                  <a:gd name="T20" fmla="*/ 36 w 44"/>
                  <a:gd name="T21" fmla="*/ 6 h 42"/>
                  <a:gd name="T22" fmla="*/ 21 w 44"/>
                  <a:gd name="T2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42">
                    <a:moveTo>
                      <a:pt x="21" y="0"/>
                    </a:moveTo>
                    <a:cubicBezTo>
                      <a:pt x="15" y="0"/>
                      <a:pt x="10" y="3"/>
                      <a:pt x="6" y="6"/>
                    </a:cubicBezTo>
                    <a:cubicBezTo>
                      <a:pt x="3" y="10"/>
                      <a:pt x="0" y="15"/>
                      <a:pt x="0" y="21"/>
                    </a:cubicBezTo>
                    <a:cubicBezTo>
                      <a:pt x="0" y="27"/>
                      <a:pt x="3" y="32"/>
                      <a:pt x="6" y="36"/>
                    </a:cubicBezTo>
                    <a:cubicBezTo>
                      <a:pt x="10" y="39"/>
                      <a:pt x="15" y="42"/>
                      <a:pt x="21" y="42"/>
                    </a:cubicBezTo>
                    <a:cubicBezTo>
                      <a:pt x="27" y="42"/>
                      <a:pt x="32" y="39"/>
                      <a:pt x="36" y="36"/>
                    </a:cubicBezTo>
                    <a:cubicBezTo>
                      <a:pt x="39" y="32"/>
                      <a:pt x="42" y="27"/>
                      <a:pt x="42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15"/>
                      <a:pt x="39" y="10"/>
                      <a:pt x="36" y="6"/>
                    </a:cubicBezTo>
                    <a:cubicBezTo>
                      <a:pt x="32" y="3"/>
                      <a:pt x="27" y="0"/>
                      <a:pt x="21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3" name="ïşḻïďê-Freeform 42"/>
              <p:cNvSpPr/>
              <p:nvPr/>
            </p:nvSpPr>
            <p:spPr bwMode="auto">
              <a:xfrm>
                <a:off x="-2938463" y="1389063"/>
                <a:ext cx="88900" cy="88900"/>
              </a:xfrm>
              <a:custGeom>
                <a:avLst/>
                <a:gdLst>
                  <a:gd name="T0" fmla="*/ 50 w 50"/>
                  <a:gd name="T1" fmla="*/ 25 h 50"/>
                  <a:gd name="T2" fmla="*/ 50 w 50"/>
                  <a:gd name="T3" fmla="*/ 25 h 50"/>
                  <a:gd name="T4" fmla="*/ 50 w 50"/>
                  <a:gd name="T5" fmla="*/ 25 h 50"/>
                  <a:gd name="T6" fmla="*/ 25 w 50"/>
                  <a:gd name="T7" fmla="*/ 0 h 50"/>
                  <a:gd name="T8" fmla="*/ 0 w 50"/>
                  <a:gd name="T9" fmla="*/ 25 h 50"/>
                  <a:gd name="T10" fmla="*/ 25 w 50"/>
                  <a:gd name="T11" fmla="*/ 50 h 50"/>
                  <a:gd name="T12" fmla="*/ 50 w 50"/>
                  <a:gd name="T13" fmla="*/ 25 h 50"/>
                  <a:gd name="T14" fmla="*/ 48 w 50"/>
                  <a:gd name="T15" fmla="*/ 25 h 50"/>
                  <a:gd name="T16" fmla="*/ 46 w 50"/>
                  <a:gd name="T17" fmla="*/ 25 h 50"/>
                  <a:gd name="T18" fmla="*/ 40 w 50"/>
                  <a:gd name="T19" fmla="*/ 40 h 50"/>
                  <a:gd name="T20" fmla="*/ 25 w 50"/>
                  <a:gd name="T21" fmla="*/ 46 h 50"/>
                  <a:gd name="T22" fmla="*/ 10 w 50"/>
                  <a:gd name="T23" fmla="*/ 40 h 50"/>
                  <a:gd name="T24" fmla="*/ 4 w 50"/>
                  <a:gd name="T25" fmla="*/ 25 h 50"/>
                  <a:gd name="T26" fmla="*/ 10 w 50"/>
                  <a:gd name="T27" fmla="*/ 10 h 50"/>
                  <a:gd name="T28" fmla="*/ 25 w 50"/>
                  <a:gd name="T29" fmla="*/ 4 h 50"/>
                  <a:gd name="T30" fmla="*/ 40 w 50"/>
                  <a:gd name="T31" fmla="*/ 10 h 50"/>
                  <a:gd name="T32" fmla="*/ 46 w 50"/>
                  <a:gd name="T33" fmla="*/ 25 h 50"/>
                  <a:gd name="T34" fmla="*/ 48 w 50"/>
                  <a:gd name="T35" fmla="*/ 25 h 50"/>
                  <a:gd name="T36" fmla="*/ 50 w 50"/>
                  <a:gd name="T37" fmla="*/ 25 h 50"/>
                  <a:gd name="T38" fmla="*/ 50 w 50"/>
                  <a:gd name="T39" fmla="*/ 25 h 50"/>
                  <a:gd name="T40" fmla="*/ 25 w 50"/>
                  <a:gd name="T4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50">
                    <a:moveTo>
                      <a:pt x="50" y="25"/>
                    </a:move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39" y="50"/>
                      <a:pt x="50" y="39"/>
                      <a:pt x="50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1"/>
                      <a:pt x="43" y="36"/>
                      <a:pt x="40" y="40"/>
                    </a:cubicBezTo>
                    <a:cubicBezTo>
                      <a:pt x="36" y="43"/>
                      <a:pt x="31" y="46"/>
                      <a:pt x="25" y="46"/>
                    </a:cubicBezTo>
                    <a:cubicBezTo>
                      <a:pt x="19" y="46"/>
                      <a:pt x="14" y="43"/>
                      <a:pt x="10" y="40"/>
                    </a:cubicBezTo>
                    <a:cubicBezTo>
                      <a:pt x="7" y="36"/>
                      <a:pt x="4" y="31"/>
                      <a:pt x="4" y="25"/>
                    </a:cubicBezTo>
                    <a:cubicBezTo>
                      <a:pt x="4" y="19"/>
                      <a:pt x="7" y="14"/>
                      <a:pt x="10" y="10"/>
                    </a:cubicBezTo>
                    <a:cubicBezTo>
                      <a:pt x="14" y="7"/>
                      <a:pt x="19" y="4"/>
                      <a:pt x="25" y="4"/>
                    </a:cubicBezTo>
                    <a:cubicBezTo>
                      <a:pt x="31" y="4"/>
                      <a:pt x="36" y="7"/>
                      <a:pt x="40" y="10"/>
                    </a:cubicBezTo>
                    <a:cubicBezTo>
                      <a:pt x="43" y="14"/>
                      <a:pt x="46" y="19"/>
                      <a:pt x="46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4" name="ïşḻïďê-Freeform 43"/>
              <p:cNvSpPr/>
              <p:nvPr/>
            </p:nvSpPr>
            <p:spPr bwMode="auto">
              <a:xfrm>
                <a:off x="-2695575" y="1419225"/>
                <a:ext cx="393700" cy="39688"/>
              </a:xfrm>
              <a:custGeom>
                <a:avLst/>
                <a:gdLst>
                  <a:gd name="T0" fmla="*/ 210 w 221"/>
                  <a:gd name="T1" fmla="*/ 0 h 23"/>
                  <a:gd name="T2" fmla="*/ 11 w 221"/>
                  <a:gd name="T3" fmla="*/ 0 h 23"/>
                  <a:gd name="T4" fmla="*/ 0 w 221"/>
                  <a:gd name="T5" fmla="*/ 11 h 23"/>
                  <a:gd name="T6" fmla="*/ 11 w 221"/>
                  <a:gd name="T7" fmla="*/ 23 h 23"/>
                  <a:gd name="T8" fmla="*/ 210 w 221"/>
                  <a:gd name="T9" fmla="*/ 23 h 23"/>
                  <a:gd name="T10" fmla="*/ 221 w 221"/>
                  <a:gd name="T11" fmla="*/ 11 h 23"/>
                  <a:gd name="T12" fmla="*/ 210 w 221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1" h="23">
                    <a:moveTo>
                      <a:pt x="21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1" y="23"/>
                    </a:cubicBezTo>
                    <a:cubicBezTo>
                      <a:pt x="210" y="23"/>
                      <a:pt x="210" y="23"/>
                      <a:pt x="210" y="23"/>
                    </a:cubicBezTo>
                    <a:cubicBezTo>
                      <a:pt x="216" y="23"/>
                      <a:pt x="221" y="18"/>
                      <a:pt x="221" y="11"/>
                    </a:cubicBezTo>
                    <a:cubicBezTo>
                      <a:pt x="221" y="5"/>
                      <a:pt x="216" y="0"/>
                      <a:pt x="210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5" name="ïşḻïďê-Rectangle 44"/>
              <p:cNvSpPr/>
              <p:nvPr/>
            </p:nvSpPr>
            <p:spPr bwMode="auto">
              <a:xfrm>
                <a:off x="-3605213" y="1709738"/>
                <a:ext cx="2209800" cy="3695700"/>
              </a:xfrm>
              <a:prstGeom prst="rect">
                <a:avLst/>
              </a:prstGeom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6" name="ïṧḷïḓê-Freeform 45"/>
              <p:cNvSpPr/>
              <p:nvPr/>
            </p:nvSpPr>
            <p:spPr bwMode="auto">
              <a:xfrm>
                <a:off x="-3611563" y="1703388"/>
                <a:ext cx="2224087" cy="3709988"/>
              </a:xfrm>
              <a:custGeom>
                <a:avLst/>
                <a:gdLst>
                  <a:gd name="T0" fmla="*/ 1396 w 1401"/>
                  <a:gd name="T1" fmla="*/ 2332 h 2337"/>
                  <a:gd name="T2" fmla="*/ 1396 w 1401"/>
                  <a:gd name="T3" fmla="*/ 2328 h 2337"/>
                  <a:gd name="T4" fmla="*/ 9 w 1401"/>
                  <a:gd name="T5" fmla="*/ 2328 h 2337"/>
                  <a:gd name="T6" fmla="*/ 9 w 1401"/>
                  <a:gd name="T7" fmla="*/ 8 h 2337"/>
                  <a:gd name="T8" fmla="*/ 1392 w 1401"/>
                  <a:gd name="T9" fmla="*/ 8 h 2337"/>
                  <a:gd name="T10" fmla="*/ 1392 w 1401"/>
                  <a:gd name="T11" fmla="*/ 2332 h 2337"/>
                  <a:gd name="T12" fmla="*/ 1396 w 1401"/>
                  <a:gd name="T13" fmla="*/ 2332 h 2337"/>
                  <a:gd name="T14" fmla="*/ 1396 w 1401"/>
                  <a:gd name="T15" fmla="*/ 2328 h 2337"/>
                  <a:gd name="T16" fmla="*/ 1396 w 1401"/>
                  <a:gd name="T17" fmla="*/ 2332 h 2337"/>
                  <a:gd name="T18" fmla="*/ 1401 w 1401"/>
                  <a:gd name="T19" fmla="*/ 2332 h 2337"/>
                  <a:gd name="T20" fmla="*/ 1401 w 1401"/>
                  <a:gd name="T21" fmla="*/ 0 h 2337"/>
                  <a:gd name="T22" fmla="*/ 0 w 1401"/>
                  <a:gd name="T23" fmla="*/ 0 h 2337"/>
                  <a:gd name="T24" fmla="*/ 0 w 1401"/>
                  <a:gd name="T25" fmla="*/ 2337 h 2337"/>
                  <a:gd name="T26" fmla="*/ 1401 w 1401"/>
                  <a:gd name="T27" fmla="*/ 2337 h 2337"/>
                  <a:gd name="T28" fmla="*/ 1401 w 1401"/>
                  <a:gd name="T29" fmla="*/ 2332 h 2337"/>
                  <a:gd name="T30" fmla="*/ 1396 w 1401"/>
                  <a:gd name="T31" fmla="*/ 2332 h 2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01" h="2337">
                    <a:moveTo>
                      <a:pt x="1396" y="2332"/>
                    </a:moveTo>
                    <a:lnTo>
                      <a:pt x="1396" y="2328"/>
                    </a:lnTo>
                    <a:lnTo>
                      <a:pt x="9" y="2328"/>
                    </a:lnTo>
                    <a:lnTo>
                      <a:pt x="9" y="8"/>
                    </a:lnTo>
                    <a:lnTo>
                      <a:pt x="1392" y="8"/>
                    </a:lnTo>
                    <a:lnTo>
                      <a:pt x="1392" y="2332"/>
                    </a:lnTo>
                    <a:lnTo>
                      <a:pt x="1396" y="2332"/>
                    </a:lnTo>
                    <a:lnTo>
                      <a:pt x="1396" y="2328"/>
                    </a:lnTo>
                    <a:lnTo>
                      <a:pt x="1396" y="2332"/>
                    </a:lnTo>
                    <a:lnTo>
                      <a:pt x="1401" y="2332"/>
                    </a:lnTo>
                    <a:lnTo>
                      <a:pt x="1401" y="0"/>
                    </a:lnTo>
                    <a:lnTo>
                      <a:pt x="0" y="0"/>
                    </a:lnTo>
                    <a:lnTo>
                      <a:pt x="0" y="2337"/>
                    </a:lnTo>
                    <a:lnTo>
                      <a:pt x="1401" y="2337"/>
                    </a:lnTo>
                    <a:lnTo>
                      <a:pt x="1401" y="2332"/>
                    </a:lnTo>
                    <a:lnTo>
                      <a:pt x="1396" y="23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7" name="ïṧḷïḓê-Freeform 46"/>
              <p:cNvSpPr/>
              <p:nvPr/>
            </p:nvSpPr>
            <p:spPr bwMode="auto">
              <a:xfrm>
                <a:off x="-3768725" y="1736725"/>
                <a:ext cx="31750" cy="215900"/>
              </a:xfrm>
              <a:custGeom>
                <a:avLst/>
                <a:gdLst>
                  <a:gd name="T0" fmla="*/ 18 w 18"/>
                  <a:gd name="T1" fmla="*/ 113 h 122"/>
                  <a:gd name="T2" fmla="*/ 9 w 18"/>
                  <a:gd name="T3" fmla="*/ 122 h 122"/>
                  <a:gd name="T4" fmla="*/ 0 w 18"/>
                  <a:gd name="T5" fmla="*/ 113 h 122"/>
                  <a:gd name="T6" fmla="*/ 0 w 18"/>
                  <a:gd name="T7" fmla="*/ 9 h 122"/>
                  <a:gd name="T8" fmla="*/ 9 w 18"/>
                  <a:gd name="T9" fmla="*/ 0 h 122"/>
                  <a:gd name="T10" fmla="*/ 18 w 18"/>
                  <a:gd name="T11" fmla="*/ 9 h 122"/>
                  <a:gd name="T12" fmla="*/ 18 w 18"/>
                  <a:gd name="T13" fmla="*/ 11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22">
                    <a:moveTo>
                      <a:pt x="18" y="113"/>
                    </a:moveTo>
                    <a:cubicBezTo>
                      <a:pt x="18" y="118"/>
                      <a:pt x="14" y="122"/>
                      <a:pt x="9" y="122"/>
                    </a:cubicBezTo>
                    <a:cubicBezTo>
                      <a:pt x="4" y="122"/>
                      <a:pt x="0" y="118"/>
                      <a:pt x="0" y="1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lnTo>
                      <a:pt x="18" y="11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8" name="ïṧḷïḓê-Freeform 47"/>
              <p:cNvSpPr/>
              <p:nvPr/>
            </p:nvSpPr>
            <p:spPr bwMode="auto">
              <a:xfrm>
                <a:off x="-3768725" y="2147888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9" name="ïṧḷïḓê-Freeform 48"/>
              <p:cNvSpPr/>
              <p:nvPr/>
            </p:nvSpPr>
            <p:spPr bwMode="auto">
              <a:xfrm>
                <a:off x="-3768725" y="2609850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60" name="ïṧḷïḓê-Freeform 49"/>
              <p:cNvSpPr/>
              <p:nvPr/>
            </p:nvSpPr>
            <p:spPr bwMode="auto">
              <a:xfrm>
                <a:off x="-1282700" y="2147888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925427" y="1870308"/>
              <a:ext cx="1869723" cy="3610953"/>
              <a:chOff x="-3768725" y="1125538"/>
              <a:chExt cx="2517775" cy="4862513"/>
            </a:xfrm>
          </p:grpSpPr>
          <p:sp>
            <p:nvSpPr>
              <p:cNvPr id="31" name="ïṧḷïḓê-Freeform 20"/>
              <p:cNvSpPr/>
              <p:nvPr/>
            </p:nvSpPr>
            <p:spPr bwMode="auto">
              <a:xfrm>
                <a:off x="-3741738" y="1125538"/>
                <a:ext cx="2478087" cy="4862513"/>
              </a:xfrm>
              <a:custGeom>
                <a:avLst/>
                <a:gdLst>
                  <a:gd name="T0" fmla="*/ 1393 w 1393"/>
                  <a:gd name="T1" fmla="*/ 2559 h 2739"/>
                  <a:gd name="T2" fmla="*/ 1213 w 1393"/>
                  <a:gd name="T3" fmla="*/ 2739 h 2739"/>
                  <a:gd name="T4" fmla="*/ 180 w 1393"/>
                  <a:gd name="T5" fmla="*/ 2739 h 2739"/>
                  <a:gd name="T6" fmla="*/ 0 w 1393"/>
                  <a:gd name="T7" fmla="*/ 2559 h 2739"/>
                  <a:gd name="T8" fmla="*/ 0 w 1393"/>
                  <a:gd name="T9" fmla="*/ 180 h 2739"/>
                  <a:gd name="T10" fmla="*/ 180 w 1393"/>
                  <a:gd name="T11" fmla="*/ 0 h 2739"/>
                  <a:gd name="T12" fmla="*/ 1213 w 1393"/>
                  <a:gd name="T13" fmla="*/ 0 h 2739"/>
                  <a:gd name="T14" fmla="*/ 1393 w 1393"/>
                  <a:gd name="T15" fmla="*/ 180 h 2739"/>
                  <a:gd name="T16" fmla="*/ 1393 w 1393"/>
                  <a:gd name="T17" fmla="*/ 2559 h 2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3" h="2739">
                    <a:moveTo>
                      <a:pt x="1393" y="2559"/>
                    </a:moveTo>
                    <a:cubicBezTo>
                      <a:pt x="1393" y="2658"/>
                      <a:pt x="1312" y="2739"/>
                      <a:pt x="1213" y="2739"/>
                    </a:cubicBezTo>
                    <a:cubicBezTo>
                      <a:pt x="180" y="2739"/>
                      <a:pt x="180" y="2739"/>
                      <a:pt x="180" y="2739"/>
                    </a:cubicBezTo>
                    <a:cubicBezTo>
                      <a:pt x="81" y="2739"/>
                      <a:pt x="0" y="2658"/>
                      <a:pt x="0" y="2559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81"/>
                      <a:pt x="81" y="0"/>
                      <a:pt x="180" y="0"/>
                    </a:cubicBezTo>
                    <a:cubicBezTo>
                      <a:pt x="1213" y="0"/>
                      <a:pt x="1213" y="0"/>
                      <a:pt x="1213" y="0"/>
                    </a:cubicBezTo>
                    <a:cubicBezTo>
                      <a:pt x="1312" y="0"/>
                      <a:pt x="1393" y="81"/>
                      <a:pt x="1393" y="180"/>
                    </a:cubicBezTo>
                    <a:cubicBezTo>
                      <a:pt x="1393" y="2559"/>
                      <a:pt x="1393" y="2559"/>
                      <a:pt x="1393" y="255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2" name="ïṧḷïḓê-Freeform 21"/>
              <p:cNvSpPr/>
              <p:nvPr/>
            </p:nvSpPr>
            <p:spPr bwMode="auto">
              <a:xfrm>
                <a:off x="-3713163" y="1141413"/>
                <a:ext cx="2430462" cy="4830763"/>
              </a:xfrm>
              <a:custGeom>
                <a:avLst/>
                <a:gdLst>
                  <a:gd name="T0" fmla="*/ 1366 w 1366"/>
                  <a:gd name="T1" fmla="*/ 2542 h 2721"/>
                  <a:gd name="T2" fmla="*/ 1189 w 1366"/>
                  <a:gd name="T3" fmla="*/ 2721 h 2721"/>
                  <a:gd name="T4" fmla="*/ 176 w 1366"/>
                  <a:gd name="T5" fmla="*/ 2721 h 2721"/>
                  <a:gd name="T6" fmla="*/ 0 w 1366"/>
                  <a:gd name="T7" fmla="*/ 2542 h 2721"/>
                  <a:gd name="T8" fmla="*/ 0 w 1366"/>
                  <a:gd name="T9" fmla="*/ 179 h 2721"/>
                  <a:gd name="T10" fmla="*/ 176 w 1366"/>
                  <a:gd name="T11" fmla="*/ 0 h 2721"/>
                  <a:gd name="T12" fmla="*/ 1189 w 1366"/>
                  <a:gd name="T13" fmla="*/ 0 h 2721"/>
                  <a:gd name="T14" fmla="*/ 1366 w 1366"/>
                  <a:gd name="T15" fmla="*/ 179 h 2721"/>
                  <a:gd name="T16" fmla="*/ 1366 w 1366"/>
                  <a:gd name="T17" fmla="*/ 2542 h 2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6" h="2721">
                    <a:moveTo>
                      <a:pt x="1366" y="2542"/>
                    </a:moveTo>
                    <a:cubicBezTo>
                      <a:pt x="1366" y="2641"/>
                      <a:pt x="1287" y="2721"/>
                      <a:pt x="1189" y="2721"/>
                    </a:cubicBezTo>
                    <a:cubicBezTo>
                      <a:pt x="176" y="2721"/>
                      <a:pt x="176" y="2721"/>
                      <a:pt x="176" y="2721"/>
                    </a:cubicBezTo>
                    <a:cubicBezTo>
                      <a:pt x="79" y="2721"/>
                      <a:pt x="0" y="2641"/>
                      <a:pt x="0" y="2542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0" y="80"/>
                      <a:pt x="79" y="0"/>
                      <a:pt x="176" y="0"/>
                    </a:cubicBezTo>
                    <a:cubicBezTo>
                      <a:pt x="1189" y="0"/>
                      <a:pt x="1189" y="0"/>
                      <a:pt x="1189" y="0"/>
                    </a:cubicBezTo>
                    <a:cubicBezTo>
                      <a:pt x="1287" y="0"/>
                      <a:pt x="1366" y="80"/>
                      <a:pt x="1366" y="179"/>
                    </a:cubicBezTo>
                    <a:cubicBezTo>
                      <a:pt x="1366" y="2542"/>
                      <a:pt x="1366" y="2542"/>
                      <a:pt x="1366" y="254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3" name="ïṧḷïḓê-Oval 22"/>
              <p:cNvSpPr/>
              <p:nvPr/>
            </p:nvSpPr>
            <p:spPr bwMode="auto">
              <a:xfrm>
                <a:off x="-2693988" y="5486400"/>
                <a:ext cx="403225" cy="4016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4" name="ïṧḷïḓê-Oval 23"/>
              <p:cNvSpPr/>
              <p:nvPr/>
            </p:nvSpPr>
            <p:spPr bwMode="auto">
              <a:xfrm>
                <a:off x="-2673350" y="5507038"/>
                <a:ext cx="361950" cy="3603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5" name="ïṧḷïḓê-Freeform 24"/>
              <p:cNvSpPr/>
              <p:nvPr/>
            </p:nvSpPr>
            <p:spPr bwMode="auto">
              <a:xfrm>
                <a:off x="-2520950" y="1254125"/>
                <a:ext cx="47625" cy="46038"/>
              </a:xfrm>
              <a:custGeom>
                <a:avLst/>
                <a:gdLst>
                  <a:gd name="T0" fmla="*/ 13 w 27"/>
                  <a:gd name="T1" fmla="*/ 0 h 26"/>
                  <a:gd name="T2" fmla="*/ 0 w 27"/>
                  <a:gd name="T3" fmla="*/ 13 h 26"/>
                  <a:gd name="T4" fmla="*/ 13 w 27"/>
                  <a:gd name="T5" fmla="*/ 26 h 26"/>
                  <a:gd name="T6" fmla="*/ 25 w 27"/>
                  <a:gd name="T7" fmla="*/ 13 h 26"/>
                  <a:gd name="T8" fmla="*/ 27 w 27"/>
                  <a:gd name="T9" fmla="*/ 13 h 26"/>
                  <a:gd name="T10" fmla="*/ 27 w 27"/>
                  <a:gd name="T11" fmla="*/ 13 h 26"/>
                  <a:gd name="T12" fmla="*/ 25 w 27"/>
                  <a:gd name="T13" fmla="*/ 13 h 26"/>
                  <a:gd name="T14" fmla="*/ 13 w 27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5" y="20"/>
                      <a:pt x="25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6" name="ïṧḷïḓê-Freeform 25"/>
              <p:cNvSpPr/>
              <p:nvPr/>
            </p:nvSpPr>
            <p:spPr bwMode="auto">
              <a:xfrm>
                <a:off x="-2528888" y="1246188"/>
                <a:ext cx="58737" cy="60325"/>
              </a:xfrm>
              <a:custGeom>
                <a:avLst/>
                <a:gdLst>
                  <a:gd name="T0" fmla="*/ 33 w 33"/>
                  <a:gd name="T1" fmla="*/ 17 h 34"/>
                  <a:gd name="T2" fmla="*/ 33 w 33"/>
                  <a:gd name="T3" fmla="*/ 17 h 34"/>
                  <a:gd name="T4" fmla="*/ 33 w 33"/>
                  <a:gd name="T5" fmla="*/ 17 h 34"/>
                  <a:gd name="T6" fmla="*/ 17 w 33"/>
                  <a:gd name="T7" fmla="*/ 0 h 34"/>
                  <a:gd name="T8" fmla="*/ 0 w 33"/>
                  <a:gd name="T9" fmla="*/ 17 h 34"/>
                  <a:gd name="T10" fmla="*/ 17 w 33"/>
                  <a:gd name="T11" fmla="*/ 34 h 34"/>
                  <a:gd name="T12" fmla="*/ 33 w 33"/>
                  <a:gd name="T13" fmla="*/ 17 h 34"/>
                  <a:gd name="T14" fmla="*/ 31 w 33"/>
                  <a:gd name="T15" fmla="*/ 17 h 34"/>
                  <a:gd name="T16" fmla="*/ 29 w 33"/>
                  <a:gd name="T17" fmla="*/ 17 h 34"/>
                  <a:gd name="T18" fmla="*/ 17 w 33"/>
                  <a:gd name="T19" fmla="*/ 30 h 34"/>
                  <a:gd name="T20" fmla="*/ 4 w 33"/>
                  <a:gd name="T21" fmla="*/ 17 h 34"/>
                  <a:gd name="T22" fmla="*/ 17 w 33"/>
                  <a:gd name="T23" fmla="*/ 4 h 34"/>
                  <a:gd name="T24" fmla="*/ 29 w 33"/>
                  <a:gd name="T25" fmla="*/ 17 h 34"/>
                  <a:gd name="T26" fmla="*/ 31 w 33"/>
                  <a:gd name="T27" fmla="*/ 17 h 34"/>
                  <a:gd name="T28" fmla="*/ 33 w 33"/>
                  <a:gd name="T29" fmla="*/ 17 h 34"/>
                  <a:gd name="T30" fmla="*/ 33 w 33"/>
                  <a:gd name="T31" fmla="*/ 17 h 34"/>
                  <a:gd name="T32" fmla="*/ 17 w 33"/>
                  <a:gd name="T3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34">
                    <a:moveTo>
                      <a:pt x="33" y="17"/>
                    </a:move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0" y="26"/>
                      <a:pt x="7" y="34"/>
                      <a:pt x="17" y="34"/>
                    </a:cubicBezTo>
                    <a:cubicBezTo>
                      <a:pt x="26" y="34"/>
                      <a:pt x="33" y="26"/>
                      <a:pt x="33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4"/>
                      <a:pt x="24" y="30"/>
                      <a:pt x="17" y="30"/>
                    </a:cubicBezTo>
                    <a:cubicBezTo>
                      <a:pt x="10" y="30"/>
                      <a:pt x="4" y="24"/>
                      <a:pt x="4" y="17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24" y="4"/>
                      <a:pt x="29" y="10"/>
                      <a:pt x="29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8"/>
                      <a:pt x="26" y="0"/>
                      <a:pt x="1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7" name="ïṧḷïḓê-Freeform 26"/>
              <p:cNvSpPr/>
              <p:nvPr/>
            </p:nvSpPr>
            <p:spPr bwMode="auto">
              <a:xfrm>
                <a:off x="-2930525" y="1395413"/>
                <a:ext cx="77787" cy="74613"/>
              </a:xfrm>
              <a:custGeom>
                <a:avLst/>
                <a:gdLst>
                  <a:gd name="T0" fmla="*/ 21 w 44"/>
                  <a:gd name="T1" fmla="*/ 0 h 42"/>
                  <a:gd name="T2" fmla="*/ 6 w 44"/>
                  <a:gd name="T3" fmla="*/ 6 h 42"/>
                  <a:gd name="T4" fmla="*/ 0 w 44"/>
                  <a:gd name="T5" fmla="*/ 21 h 42"/>
                  <a:gd name="T6" fmla="*/ 6 w 44"/>
                  <a:gd name="T7" fmla="*/ 36 h 42"/>
                  <a:gd name="T8" fmla="*/ 21 w 44"/>
                  <a:gd name="T9" fmla="*/ 42 h 42"/>
                  <a:gd name="T10" fmla="*/ 36 w 44"/>
                  <a:gd name="T11" fmla="*/ 36 h 42"/>
                  <a:gd name="T12" fmla="*/ 42 w 44"/>
                  <a:gd name="T13" fmla="*/ 21 h 42"/>
                  <a:gd name="T14" fmla="*/ 44 w 44"/>
                  <a:gd name="T15" fmla="*/ 21 h 42"/>
                  <a:gd name="T16" fmla="*/ 44 w 44"/>
                  <a:gd name="T17" fmla="*/ 21 h 42"/>
                  <a:gd name="T18" fmla="*/ 42 w 44"/>
                  <a:gd name="T19" fmla="*/ 21 h 42"/>
                  <a:gd name="T20" fmla="*/ 36 w 44"/>
                  <a:gd name="T21" fmla="*/ 6 h 42"/>
                  <a:gd name="T22" fmla="*/ 21 w 44"/>
                  <a:gd name="T2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42">
                    <a:moveTo>
                      <a:pt x="21" y="0"/>
                    </a:moveTo>
                    <a:cubicBezTo>
                      <a:pt x="15" y="0"/>
                      <a:pt x="10" y="3"/>
                      <a:pt x="6" y="6"/>
                    </a:cubicBezTo>
                    <a:cubicBezTo>
                      <a:pt x="3" y="10"/>
                      <a:pt x="0" y="15"/>
                      <a:pt x="0" y="21"/>
                    </a:cubicBezTo>
                    <a:cubicBezTo>
                      <a:pt x="0" y="27"/>
                      <a:pt x="3" y="32"/>
                      <a:pt x="6" y="36"/>
                    </a:cubicBezTo>
                    <a:cubicBezTo>
                      <a:pt x="10" y="39"/>
                      <a:pt x="15" y="42"/>
                      <a:pt x="21" y="42"/>
                    </a:cubicBezTo>
                    <a:cubicBezTo>
                      <a:pt x="27" y="42"/>
                      <a:pt x="32" y="39"/>
                      <a:pt x="36" y="36"/>
                    </a:cubicBezTo>
                    <a:cubicBezTo>
                      <a:pt x="39" y="32"/>
                      <a:pt x="42" y="27"/>
                      <a:pt x="42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15"/>
                      <a:pt x="39" y="10"/>
                      <a:pt x="36" y="6"/>
                    </a:cubicBezTo>
                    <a:cubicBezTo>
                      <a:pt x="32" y="3"/>
                      <a:pt x="27" y="0"/>
                      <a:pt x="21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8" name="ïṧḷïḓê-Freeform 27"/>
              <p:cNvSpPr/>
              <p:nvPr/>
            </p:nvSpPr>
            <p:spPr bwMode="auto">
              <a:xfrm>
                <a:off x="-2938463" y="1389063"/>
                <a:ext cx="88900" cy="88900"/>
              </a:xfrm>
              <a:custGeom>
                <a:avLst/>
                <a:gdLst>
                  <a:gd name="T0" fmla="*/ 50 w 50"/>
                  <a:gd name="T1" fmla="*/ 25 h 50"/>
                  <a:gd name="T2" fmla="*/ 50 w 50"/>
                  <a:gd name="T3" fmla="*/ 25 h 50"/>
                  <a:gd name="T4" fmla="*/ 50 w 50"/>
                  <a:gd name="T5" fmla="*/ 25 h 50"/>
                  <a:gd name="T6" fmla="*/ 25 w 50"/>
                  <a:gd name="T7" fmla="*/ 0 h 50"/>
                  <a:gd name="T8" fmla="*/ 0 w 50"/>
                  <a:gd name="T9" fmla="*/ 25 h 50"/>
                  <a:gd name="T10" fmla="*/ 25 w 50"/>
                  <a:gd name="T11" fmla="*/ 50 h 50"/>
                  <a:gd name="T12" fmla="*/ 50 w 50"/>
                  <a:gd name="T13" fmla="*/ 25 h 50"/>
                  <a:gd name="T14" fmla="*/ 48 w 50"/>
                  <a:gd name="T15" fmla="*/ 25 h 50"/>
                  <a:gd name="T16" fmla="*/ 46 w 50"/>
                  <a:gd name="T17" fmla="*/ 25 h 50"/>
                  <a:gd name="T18" fmla="*/ 40 w 50"/>
                  <a:gd name="T19" fmla="*/ 40 h 50"/>
                  <a:gd name="T20" fmla="*/ 25 w 50"/>
                  <a:gd name="T21" fmla="*/ 46 h 50"/>
                  <a:gd name="T22" fmla="*/ 10 w 50"/>
                  <a:gd name="T23" fmla="*/ 40 h 50"/>
                  <a:gd name="T24" fmla="*/ 4 w 50"/>
                  <a:gd name="T25" fmla="*/ 25 h 50"/>
                  <a:gd name="T26" fmla="*/ 10 w 50"/>
                  <a:gd name="T27" fmla="*/ 10 h 50"/>
                  <a:gd name="T28" fmla="*/ 25 w 50"/>
                  <a:gd name="T29" fmla="*/ 4 h 50"/>
                  <a:gd name="T30" fmla="*/ 40 w 50"/>
                  <a:gd name="T31" fmla="*/ 10 h 50"/>
                  <a:gd name="T32" fmla="*/ 46 w 50"/>
                  <a:gd name="T33" fmla="*/ 25 h 50"/>
                  <a:gd name="T34" fmla="*/ 48 w 50"/>
                  <a:gd name="T35" fmla="*/ 25 h 50"/>
                  <a:gd name="T36" fmla="*/ 50 w 50"/>
                  <a:gd name="T37" fmla="*/ 25 h 50"/>
                  <a:gd name="T38" fmla="*/ 50 w 50"/>
                  <a:gd name="T39" fmla="*/ 25 h 50"/>
                  <a:gd name="T40" fmla="*/ 25 w 50"/>
                  <a:gd name="T4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50">
                    <a:moveTo>
                      <a:pt x="50" y="25"/>
                    </a:move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39" y="50"/>
                      <a:pt x="50" y="39"/>
                      <a:pt x="50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1"/>
                      <a:pt x="43" y="36"/>
                      <a:pt x="40" y="40"/>
                    </a:cubicBezTo>
                    <a:cubicBezTo>
                      <a:pt x="36" y="43"/>
                      <a:pt x="31" y="46"/>
                      <a:pt x="25" y="46"/>
                    </a:cubicBezTo>
                    <a:cubicBezTo>
                      <a:pt x="19" y="46"/>
                      <a:pt x="14" y="43"/>
                      <a:pt x="10" y="40"/>
                    </a:cubicBezTo>
                    <a:cubicBezTo>
                      <a:pt x="7" y="36"/>
                      <a:pt x="4" y="31"/>
                      <a:pt x="4" y="25"/>
                    </a:cubicBezTo>
                    <a:cubicBezTo>
                      <a:pt x="4" y="19"/>
                      <a:pt x="7" y="14"/>
                      <a:pt x="10" y="10"/>
                    </a:cubicBezTo>
                    <a:cubicBezTo>
                      <a:pt x="14" y="7"/>
                      <a:pt x="19" y="4"/>
                      <a:pt x="25" y="4"/>
                    </a:cubicBezTo>
                    <a:cubicBezTo>
                      <a:pt x="31" y="4"/>
                      <a:pt x="36" y="7"/>
                      <a:pt x="40" y="10"/>
                    </a:cubicBezTo>
                    <a:cubicBezTo>
                      <a:pt x="43" y="14"/>
                      <a:pt x="46" y="19"/>
                      <a:pt x="46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9" name="ïṧḷïḓê-Freeform 28"/>
              <p:cNvSpPr/>
              <p:nvPr/>
            </p:nvSpPr>
            <p:spPr bwMode="auto">
              <a:xfrm>
                <a:off x="-2695575" y="1419225"/>
                <a:ext cx="393700" cy="39688"/>
              </a:xfrm>
              <a:custGeom>
                <a:avLst/>
                <a:gdLst>
                  <a:gd name="T0" fmla="*/ 210 w 221"/>
                  <a:gd name="T1" fmla="*/ 0 h 23"/>
                  <a:gd name="T2" fmla="*/ 11 w 221"/>
                  <a:gd name="T3" fmla="*/ 0 h 23"/>
                  <a:gd name="T4" fmla="*/ 0 w 221"/>
                  <a:gd name="T5" fmla="*/ 11 h 23"/>
                  <a:gd name="T6" fmla="*/ 11 w 221"/>
                  <a:gd name="T7" fmla="*/ 23 h 23"/>
                  <a:gd name="T8" fmla="*/ 210 w 221"/>
                  <a:gd name="T9" fmla="*/ 23 h 23"/>
                  <a:gd name="T10" fmla="*/ 221 w 221"/>
                  <a:gd name="T11" fmla="*/ 11 h 23"/>
                  <a:gd name="T12" fmla="*/ 210 w 221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1" h="23">
                    <a:moveTo>
                      <a:pt x="21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1" y="23"/>
                    </a:cubicBezTo>
                    <a:cubicBezTo>
                      <a:pt x="210" y="23"/>
                      <a:pt x="210" y="23"/>
                      <a:pt x="210" y="23"/>
                    </a:cubicBezTo>
                    <a:cubicBezTo>
                      <a:pt x="216" y="23"/>
                      <a:pt x="221" y="18"/>
                      <a:pt x="221" y="11"/>
                    </a:cubicBezTo>
                    <a:cubicBezTo>
                      <a:pt x="221" y="5"/>
                      <a:pt x="216" y="0"/>
                      <a:pt x="210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0" name="ïṧḷïḓê-Rectangle 29"/>
              <p:cNvSpPr/>
              <p:nvPr/>
            </p:nvSpPr>
            <p:spPr bwMode="auto">
              <a:xfrm>
                <a:off x="-3605212" y="1709738"/>
                <a:ext cx="2209800" cy="3695699"/>
              </a:xfrm>
              <a:prstGeom prst="rect">
                <a:avLst/>
              </a:prstGeom>
              <a:blipFill dpi="0" rotWithShape="1">
                <a:blip r:embed="rId2"/>
                <a:stretch>
                  <a:fillRect l="-76065" r="-74895"/>
                </a:stretch>
              </a:blip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1" name="ïṧḷïḓê-Freeform 30"/>
              <p:cNvSpPr/>
              <p:nvPr/>
            </p:nvSpPr>
            <p:spPr bwMode="auto">
              <a:xfrm>
                <a:off x="-3611563" y="1703388"/>
                <a:ext cx="2224087" cy="3709988"/>
              </a:xfrm>
              <a:custGeom>
                <a:avLst/>
                <a:gdLst>
                  <a:gd name="T0" fmla="*/ 1396 w 1401"/>
                  <a:gd name="T1" fmla="*/ 2332 h 2337"/>
                  <a:gd name="T2" fmla="*/ 1396 w 1401"/>
                  <a:gd name="T3" fmla="*/ 2328 h 2337"/>
                  <a:gd name="T4" fmla="*/ 9 w 1401"/>
                  <a:gd name="T5" fmla="*/ 2328 h 2337"/>
                  <a:gd name="T6" fmla="*/ 9 w 1401"/>
                  <a:gd name="T7" fmla="*/ 8 h 2337"/>
                  <a:gd name="T8" fmla="*/ 1392 w 1401"/>
                  <a:gd name="T9" fmla="*/ 8 h 2337"/>
                  <a:gd name="T10" fmla="*/ 1392 w 1401"/>
                  <a:gd name="T11" fmla="*/ 2332 h 2337"/>
                  <a:gd name="T12" fmla="*/ 1396 w 1401"/>
                  <a:gd name="T13" fmla="*/ 2332 h 2337"/>
                  <a:gd name="T14" fmla="*/ 1396 w 1401"/>
                  <a:gd name="T15" fmla="*/ 2328 h 2337"/>
                  <a:gd name="T16" fmla="*/ 1396 w 1401"/>
                  <a:gd name="T17" fmla="*/ 2332 h 2337"/>
                  <a:gd name="T18" fmla="*/ 1401 w 1401"/>
                  <a:gd name="T19" fmla="*/ 2332 h 2337"/>
                  <a:gd name="T20" fmla="*/ 1401 w 1401"/>
                  <a:gd name="T21" fmla="*/ 0 h 2337"/>
                  <a:gd name="T22" fmla="*/ 0 w 1401"/>
                  <a:gd name="T23" fmla="*/ 0 h 2337"/>
                  <a:gd name="T24" fmla="*/ 0 w 1401"/>
                  <a:gd name="T25" fmla="*/ 2337 h 2337"/>
                  <a:gd name="T26" fmla="*/ 1401 w 1401"/>
                  <a:gd name="T27" fmla="*/ 2337 h 2337"/>
                  <a:gd name="T28" fmla="*/ 1401 w 1401"/>
                  <a:gd name="T29" fmla="*/ 2332 h 2337"/>
                  <a:gd name="T30" fmla="*/ 1396 w 1401"/>
                  <a:gd name="T31" fmla="*/ 2332 h 2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01" h="2337">
                    <a:moveTo>
                      <a:pt x="1396" y="2332"/>
                    </a:moveTo>
                    <a:lnTo>
                      <a:pt x="1396" y="2328"/>
                    </a:lnTo>
                    <a:lnTo>
                      <a:pt x="9" y="2328"/>
                    </a:lnTo>
                    <a:lnTo>
                      <a:pt x="9" y="8"/>
                    </a:lnTo>
                    <a:lnTo>
                      <a:pt x="1392" y="8"/>
                    </a:lnTo>
                    <a:lnTo>
                      <a:pt x="1392" y="2332"/>
                    </a:lnTo>
                    <a:lnTo>
                      <a:pt x="1396" y="2332"/>
                    </a:lnTo>
                    <a:lnTo>
                      <a:pt x="1396" y="2328"/>
                    </a:lnTo>
                    <a:lnTo>
                      <a:pt x="1396" y="2332"/>
                    </a:lnTo>
                    <a:lnTo>
                      <a:pt x="1401" y="2332"/>
                    </a:lnTo>
                    <a:lnTo>
                      <a:pt x="1401" y="0"/>
                    </a:lnTo>
                    <a:lnTo>
                      <a:pt x="0" y="0"/>
                    </a:lnTo>
                    <a:lnTo>
                      <a:pt x="0" y="2337"/>
                    </a:lnTo>
                    <a:lnTo>
                      <a:pt x="1401" y="2337"/>
                    </a:lnTo>
                    <a:lnTo>
                      <a:pt x="1401" y="2332"/>
                    </a:lnTo>
                    <a:lnTo>
                      <a:pt x="1396" y="23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2" name="ïṧḷïḓê-Freeform 31"/>
              <p:cNvSpPr/>
              <p:nvPr/>
            </p:nvSpPr>
            <p:spPr bwMode="auto">
              <a:xfrm>
                <a:off x="-3768725" y="1736725"/>
                <a:ext cx="31750" cy="215900"/>
              </a:xfrm>
              <a:custGeom>
                <a:avLst/>
                <a:gdLst>
                  <a:gd name="T0" fmla="*/ 18 w 18"/>
                  <a:gd name="T1" fmla="*/ 113 h 122"/>
                  <a:gd name="T2" fmla="*/ 9 w 18"/>
                  <a:gd name="T3" fmla="*/ 122 h 122"/>
                  <a:gd name="T4" fmla="*/ 0 w 18"/>
                  <a:gd name="T5" fmla="*/ 113 h 122"/>
                  <a:gd name="T6" fmla="*/ 0 w 18"/>
                  <a:gd name="T7" fmla="*/ 9 h 122"/>
                  <a:gd name="T8" fmla="*/ 9 w 18"/>
                  <a:gd name="T9" fmla="*/ 0 h 122"/>
                  <a:gd name="T10" fmla="*/ 18 w 18"/>
                  <a:gd name="T11" fmla="*/ 9 h 122"/>
                  <a:gd name="T12" fmla="*/ 18 w 18"/>
                  <a:gd name="T13" fmla="*/ 11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22">
                    <a:moveTo>
                      <a:pt x="18" y="113"/>
                    </a:moveTo>
                    <a:cubicBezTo>
                      <a:pt x="18" y="118"/>
                      <a:pt x="14" y="122"/>
                      <a:pt x="9" y="122"/>
                    </a:cubicBezTo>
                    <a:cubicBezTo>
                      <a:pt x="4" y="122"/>
                      <a:pt x="0" y="118"/>
                      <a:pt x="0" y="1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lnTo>
                      <a:pt x="18" y="11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3" name="ïṧḷïḓê-Freeform 32"/>
              <p:cNvSpPr/>
              <p:nvPr/>
            </p:nvSpPr>
            <p:spPr bwMode="auto">
              <a:xfrm>
                <a:off x="-3768725" y="2147888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4" name="ïṧḷïḓê-Freeform 33"/>
              <p:cNvSpPr/>
              <p:nvPr/>
            </p:nvSpPr>
            <p:spPr bwMode="auto">
              <a:xfrm>
                <a:off x="-3768725" y="2609850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5" name="ïṧḷïḓê-Freeform 34"/>
              <p:cNvSpPr/>
              <p:nvPr/>
            </p:nvSpPr>
            <p:spPr bwMode="auto">
              <a:xfrm>
                <a:off x="-1282700" y="2147888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4760977" y="3000816"/>
            <a:ext cx="6547999" cy="1505695"/>
            <a:chOff x="1048075" y="3899747"/>
            <a:chExt cx="6547999" cy="1505695"/>
          </a:xfrm>
        </p:grpSpPr>
        <p:sp>
          <p:nvSpPr>
            <p:cNvPr id="62" name="矩形 47"/>
            <p:cNvSpPr>
              <a:spLocks noChangeArrowheads="1"/>
            </p:cNvSpPr>
            <p:nvPr/>
          </p:nvSpPr>
          <p:spPr bwMode="auto">
            <a:xfrm>
              <a:off x="1048076" y="4513902"/>
              <a:ext cx="6547998" cy="891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 lIns="72002" tIns="36001" rIns="72002" bIns="36001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charset="0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spcAft>
                  <a:spcPts val="395"/>
                </a:spcAft>
                <a:buNone/>
              </a:pP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程序中只有是热点代码时才会被编译成本地代码。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spcAft>
                  <a:spcPts val="395"/>
                </a:spcAft>
                <a:buNone/>
              </a:pP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被多次调用方法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spcAft>
                  <a:spcPts val="395"/>
                </a:spcAft>
                <a:buNone/>
              </a:pP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被多次执行的循环体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048075" y="3899747"/>
              <a:ext cx="3764457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哪些程序代码会被编译</a:t>
              </a:r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26720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什么是热点代码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3561080" y="462915"/>
            <a:ext cx="8630920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27482" y="387783"/>
            <a:ext cx="288521" cy="284774"/>
            <a:chOff x="3347588" y="4259644"/>
            <a:chExt cx="479339" cy="473114"/>
          </a:xfrm>
          <a:solidFill>
            <a:schemeClr val="bg1"/>
          </a:solidFill>
        </p:grpSpPr>
        <p:sp>
          <p:nvSpPr>
            <p:cNvPr id="24" name="Freeform 24"/>
            <p:cNvSpPr/>
            <p:nvPr/>
          </p:nvSpPr>
          <p:spPr bwMode="auto">
            <a:xfrm>
              <a:off x="3576363" y="4334346"/>
              <a:ext cx="161854" cy="175861"/>
            </a:xfrm>
            <a:custGeom>
              <a:avLst/>
              <a:gdLst>
                <a:gd name="T0" fmla="*/ 8 w 44"/>
                <a:gd name="T1" fmla="*/ 0 h 48"/>
                <a:gd name="T2" fmla="*/ 4 w 44"/>
                <a:gd name="T3" fmla="*/ 4 h 48"/>
                <a:gd name="T4" fmla="*/ 4 w 44"/>
                <a:gd name="T5" fmla="*/ 33 h 48"/>
                <a:gd name="T6" fmla="*/ 0 w 44"/>
                <a:gd name="T7" fmla="*/ 40 h 48"/>
                <a:gd name="T8" fmla="*/ 8 w 44"/>
                <a:gd name="T9" fmla="*/ 48 h 48"/>
                <a:gd name="T10" fmla="*/ 15 w 44"/>
                <a:gd name="T11" fmla="*/ 44 h 48"/>
                <a:gd name="T12" fmla="*/ 40 w 44"/>
                <a:gd name="T13" fmla="*/ 44 h 48"/>
                <a:gd name="T14" fmla="*/ 44 w 44"/>
                <a:gd name="T15" fmla="*/ 40 h 48"/>
                <a:gd name="T16" fmla="*/ 40 w 44"/>
                <a:gd name="T17" fmla="*/ 36 h 48"/>
                <a:gd name="T18" fmla="*/ 15 w 44"/>
                <a:gd name="T19" fmla="*/ 36 h 48"/>
                <a:gd name="T20" fmla="*/ 12 w 44"/>
                <a:gd name="T21" fmla="*/ 33 h 48"/>
                <a:gd name="T22" fmla="*/ 12 w 44"/>
                <a:gd name="T23" fmla="*/ 4 h 48"/>
                <a:gd name="T24" fmla="*/ 8 w 44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48">
                  <a:moveTo>
                    <a:pt x="8" y="0"/>
                  </a:moveTo>
                  <a:cubicBezTo>
                    <a:pt x="6" y="0"/>
                    <a:pt x="4" y="2"/>
                    <a:pt x="4" y="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5"/>
                    <a:pt x="0" y="37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1" y="48"/>
                    <a:pt x="14" y="46"/>
                    <a:pt x="15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2" y="44"/>
                    <a:pt x="44" y="42"/>
                    <a:pt x="44" y="40"/>
                  </a:cubicBezTo>
                  <a:cubicBezTo>
                    <a:pt x="44" y="38"/>
                    <a:pt x="42" y="36"/>
                    <a:pt x="40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4" y="35"/>
                    <a:pt x="13" y="34"/>
                    <a:pt x="12" y="3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0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3398946" y="4259644"/>
              <a:ext cx="427981" cy="443543"/>
            </a:xfrm>
            <a:custGeom>
              <a:avLst/>
              <a:gdLst>
                <a:gd name="T0" fmla="*/ 56 w 116"/>
                <a:gd name="T1" fmla="*/ 0 h 120"/>
                <a:gd name="T2" fmla="*/ 0 w 116"/>
                <a:gd name="T3" fmla="*/ 40 h 120"/>
                <a:gd name="T4" fmla="*/ 3 w 116"/>
                <a:gd name="T5" fmla="*/ 39 h 120"/>
                <a:gd name="T6" fmla="*/ 15 w 116"/>
                <a:gd name="T7" fmla="*/ 45 h 120"/>
                <a:gd name="T8" fmla="*/ 56 w 116"/>
                <a:gd name="T9" fmla="*/ 16 h 120"/>
                <a:gd name="T10" fmla="*/ 100 w 116"/>
                <a:gd name="T11" fmla="*/ 60 h 120"/>
                <a:gd name="T12" fmla="*/ 56 w 116"/>
                <a:gd name="T13" fmla="*/ 104 h 120"/>
                <a:gd name="T14" fmla="*/ 56 w 116"/>
                <a:gd name="T15" fmla="*/ 104 h 120"/>
                <a:gd name="T16" fmla="*/ 43 w 116"/>
                <a:gd name="T17" fmla="*/ 110 h 120"/>
                <a:gd name="T18" fmla="*/ 44 w 116"/>
                <a:gd name="T19" fmla="*/ 113 h 120"/>
                <a:gd name="T20" fmla="*/ 46 w 116"/>
                <a:gd name="T21" fmla="*/ 119 h 120"/>
                <a:gd name="T22" fmla="*/ 56 w 116"/>
                <a:gd name="T23" fmla="*/ 120 h 120"/>
                <a:gd name="T24" fmla="*/ 116 w 116"/>
                <a:gd name="T25" fmla="*/ 60 h 120"/>
                <a:gd name="T26" fmla="*/ 56 w 116"/>
                <a:gd name="T2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20">
                  <a:moveTo>
                    <a:pt x="56" y="0"/>
                  </a:moveTo>
                  <a:cubicBezTo>
                    <a:pt x="30" y="0"/>
                    <a:pt x="8" y="17"/>
                    <a:pt x="0" y="40"/>
                  </a:cubicBezTo>
                  <a:cubicBezTo>
                    <a:pt x="1" y="40"/>
                    <a:pt x="2" y="39"/>
                    <a:pt x="3" y="39"/>
                  </a:cubicBezTo>
                  <a:cubicBezTo>
                    <a:pt x="8" y="39"/>
                    <a:pt x="12" y="42"/>
                    <a:pt x="15" y="45"/>
                  </a:cubicBezTo>
                  <a:cubicBezTo>
                    <a:pt x="21" y="28"/>
                    <a:pt x="37" y="16"/>
                    <a:pt x="56" y="16"/>
                  </a:cubicBezTo>
                  <a:cubicBezTo>
                    <a:pt x="80" y="16"/>
                    <a:pt x="100" y="36"/>
                    <a:pt x="100" y="60"/>
                  </a:cubicBezTo>
                  <a:cubicBezTo>
                    <a:pt x="100" y="84"/>
                    <a:pt x="80" y="104"/>
                    <a:pt x="5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3" y="111"/>
                    <a:pt x="44" y="112"/>
                    <a:pt x="44" y="113"/>
                  </a:cubicBezTo>
                  <a:cubicBezTo>
                    <a:pt x="45" y="115"/>
                    <a:pt x="46" y="117"/>
                    <a:pt x="46" y="119"/>
                  </a:cubicBezTo>
                  <a:cubicBezTo>
                    <a:pt x="49" y="120"/>
                    <a:pt x="52" y="120"/>
                    <a:pt x="56" y="120"/>
                  </a:cubicBezTo>
                  <a:cubicBezTo>
                    <a:pt x="89" y="120"/>
                    <a:pt x="116" y="93"/>
                    <a:pt x="116" y="60"/>
                  </a:cubicBezTo>
                  <a:cubicBezTo>
                    <a:pt x="116" y="27"/>
                    <a:pt x="89" y="0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3481429" y="4668950"/>
              <a:ext cx="76259" cy="63808"/>
            </a:xfrm>
            <a:custGeom>
              <a:avLst/>
              <a:gdLst>
                <a:gd name="T0" fmla="*/ 17 w 21"/>
                <a:gd name="T1" fmla="*/ 0 h 17"/>
                <a:gd name="T2" fmla="*/ 0 w 21"/>
                <a:gd name="T3" fmla="*/ 8 h 17"/>
                <a:gd name="T4" fmla="*/ 1 w 21"/>
                <a:gd name="T5" fmla="*/ 11 h 17"/>
                <a:gd name="T6" fmla="*/ 10 w 21"/>
                <a:gd name="T7" fmla="*/ 17 h 17"/>
                <a:gd name="T8" fmla="*/ 14 w 21"/>
                <a:gd name="T9" fmla="*/ 16 h 17"/>
                <a:gd name="T10" fmla="*/ 19 w 21"/>
                <a:gd name="T11" fmla="*/ 3 h 17"/>
                <a:gd name="T12" fmla="*/ 17 w 21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7">
                  <a:moveTo>
                    <a:pt x="17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2" y="15"/>
                    <a:pt x="6" y="17"/>
                    <a:pt x="10" y="17"/>
                  </a:cubicBezTo>
                  <a:cubicBezTo>
                    <a:pt x="11" y="17"/>
                    <a:pt x="12" y="17"/>
                    <a:pt x="14" y="16"/>
                  </a:cubicBezTo>
                  <a:cubicBezTo>
                    <a:pt x="19" y="14"/>
                    <a:pt x="21" y="8"/>
                    <a:pt x="19" y="3"/>
                  </a:cubicBezTo>
                  <a:cubicBezTo>
                    <a:pt x="18" y="2"/>
                    <a:pt x="18" y="1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3347588" y="4418386"/>
              <a:ext cx="284802" cy="295696"/>
            </a:xfrm>
            <a:custGeom>
              <a:avLst/>
              <a:gdLst>
                <a:gd name="T0" fmla="*/ 75 w 77"/>
                <a:gd name="T1" fmla="*/ 47 h 80"/>
                <a:gd name="T2" fmla="*/ 69 w 77"/>
                <a:gd name="T3" fmla="*/ 44 h 80"/>
                <a:gd name="T4" fmla="*/ 52 w 77"/>
                <a:gd name="T5" fmla="*/ 24 h 80"/>
                <a:gd name="T6" fmla="*/ 27 w 77"/>
                <a:gd name="T7" fmla="*/ 8 h 80"/>
                <a:gd name="T8" fmla="*/ 27 w 77"/>
                <a:gd name="T9" fmla="*/ 8 h 80"/>
                <a:gd name="T10" fmla="*/ 26 w 77"/>
                <a:gd name="T11" fmla="*/ 6 h 80"/>
                <a:gd name="T12" fmla="*/ 17 w 77"/>
                <a:gd name="T13" fmla="*/ 0 h 80"/>
                <a:gd name="T14" fmla="*/ 13 w 77"/>
                <a:gd name="T15" fmla="*/ 1 h 80"/>
                <a:gd name="T16" fmla="*/ 8 w 77"/>
                <a:gd name="T17" fmla="*/ 14 h 80"/>
                <a:gd name="T18" fmla="*/ 9 w 77"/>
                <a:gd name="T19" fmla="*/ 15 h 80"/>
                <a:gd name="T20" fmla="*/ 4 w 77"/>
                <a:gd name="T21" fmla="*/ 45 h 80"/>
                <a:gd name="T22" fmla="*/ 8 w 77"/>
                <a:gd name="T23" fmla="*/ 71 h 80"/>
                <a:gd name="T24" fmla="*/ 6 w 77"/>
                <a:gd name="T25" fmla="*/ 77 h 80"/>
                <a:gd name="T26" fmla="*/ 12 w 77"/>
                <a:gd name="T27" fmla="*/ 80 h 80"/>
                <a:gd name="T28" fmla="*/ 17 w 77"/>
                <a:gd name="T29" fmla="*/ 79 h 80"/>
                <a:gd name="T30" fmla="*/ 69 w 77"/>
                <a:gd name="T31" fmla="*/ 57 h 80"/>
                <a:gd name="T32" fmla="*/ 75 w 77"/>
                <a:gd name="T33" fmla="*/ 4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80">
                  <a:moveTo>
                    <a:pt x="75" y="47"/>
                  </a:moveTo>
                  <a:cubicBezTo>
                    <a:pt x="74" y="44"/>
                    <a:pt x="69" y="44"/>
                    <a:pt x="69" y="44"/>
                  </a:cubicBezTo>
                  <a:cubicBezTo>
                    <a:pt x="60" y="43"/>
                    <a:pt x="52" y="24"/>
                    <a:pt x="52" y="24"/>
                  </a:cubicBezTo>
                  <a:cubicBezTo>
                    <a:pt x="47" y="14"/>
                    <a:pt x="3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7"/>
                    <a:pt x="26" y="7"/>
                    <a:pt x="26" y="6"/>
                  </a:cubicBezTo>
                  <a:cubicBezTo>
                    <a:pt x="25" y="3"/>
                    <a:pt x="21" y="0"/>
                    <a:pt x="17" y="0"/>
                  </a:cubicBezTo>
                  <a:cubicBezTo>
                    <a:pt x="16" y="0"/>
                    <a:pt x="15" y="1"/>
                    <a:pt x="13" y="1"/>
                  </a:cubicBezTo>
                  <a:cubicBezTo>
                    <a:pt x="8" y="3"/>
                    <a:pt x="6" y="9"/>
                    <a:pt x="8" y="14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2" y="23"/>
                    <a:pt x="0" y="34"/>
                    <a:pt x="4" y="45"/>
                  </a:cubicBezTo>
                  <a:cubicBezTo>
                    <a:pt x="4" y="45"/>
                    <a:pt x="13" y="63"/>
                    <a:pt x="8" y="71"/>
                  </a:cubicBezTo>
                  <a:cubicBezTo>
                    <a:pt x="7" y="71"/>
                    <a:pt x="5" y="74"/>
                    <a:pt x="6" y="77"/>
                  </a:cubicBezTo>
                  <a:cubicBezTo>
                    <a:pt x="7" y="79"/>
                    <a:pt x="9" y="80"/>
                    <a:pt x="12" y="80"/>
                  </a:cubicBezTo>
                  <a:cubicBezTo>
                    <a:pt x="14" y="80"/>
                    <a:pt x="16" y="80"/>
                    <a:pt x="17" y="79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74" y="55"/>
                    <a:pt x="77" y="51"/>
                    <a:pt x="75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00239" y="1581153"/>
            <a:ext cx="3054902" cy="4316967"/>
            <a:chOff x="925427" y="1870308"/>
            <a:chExt cx="2555291" cy="3610953"/>
          </a:xfrm>
        </p:grpSpPr>
        <p:grpSp>
          <p:nvGrpSpPr>
            <p:cNvPr id="29" name="组合 28"/>
            <p:cNvGrpSpPr/>
            <p:nvPr/>
          </p:nvGrpSpPr>
          <p:grpSpPr>
            <a:xfrm>
              <a:off x="2168525" y="2523056"/>
              <a:ext cx="1312193" cy="2534202"/>
              <a:chOff x="-3768725" y="1125538"/>
              <a:chExt cx="2517775" cy="4862513"/>
            </a:xfrm>
          </p:grpSpPr>
          <p:sp>
            <p:nvSpPr>
              <p:cNvPr id="46" name="ïşḻïďê-Freeform 35"/>
              <p:cNvSpPr/>
              <p:nvPr/>
            </p:nvSpPr>
            <p:spPr bwMode="auto">
              <a:xfrm>
                <a:off x="-3741738" y="1125538"/>
                <a:ext cx="2478087" cy="4862513"/>
              </a:xfrm>
              <a:custGeom>
                <a:avLst/>
                <a:gdLst>
                  <a:gd name="T0" fmla="*/ 1393 w 1393"/>
                  <a:gd name="T1" fmla="*/ 2559 h 2739"/>
                  <a:gd name="T2" fmla="*/ 1213 w 1393"/>
                  <a:gd name="T3" fmla="*/ 2739 h 2739"/>
                  <a:gd name="T4" fmla="*/ 180 w 1393"/>
                  <a:gd name="T5" fmla="*/ 2739 h 2739"/>
                  <a:gd name="T6" fmla="*/ 0 w 1393"/>
                  <a:gd name="T7" fmla="*/ 2559 h 2739"/>
                  <a:gd name="T8" fmla="*/ 0 w 1393"/>
                  <a:gd name="T9" fmla="*/ 180 h 2739"/>
                  <a:gd name="T10" fmla="*/ 180 w 1393"/>
                  <a:gd name="T11" fmla="*/ 0 h 2739"/>
                  <a:gd name="T12" fmla="*/ 1213 w 1393"/>
                  <a:gd name="T13" fmla="*/ 0 h 2739"/>
                  <a:gd name="T14" fmla="*/ 1393 w 1393"/>
                  <a:gd name="T15" fmla="*/ 180 h 2739"/>
                  <a:gd name="T16" fmla="*/ 1393 w 1393"/>
                  <a:gd name="T17" fmla="*/ 2559 h 2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3" h="2739">
                    <a:moveTo>
                      <a:pt x="1393" y="2559"/>
                    </a:moveTo>
                    <a:cubicBezTo>
                      <a:pt x="1393" y="2658"/>
                      <a:pt x="1312" y="2739"/>
                      <a:pt x="1213" y="2739"/>
                    </a:cubicBezTo>
                    <a:cubicBezTo>
                      <a:pt x="180" y="2739"/>
                      <a:pt x="180" y="2739"/>
                      <a:pt x="180" y="2739"/>
                    </a:cubicBezTo>
                    <a:cubicBezTo>
                      <a:pt x="81" y="2739"/>
                      <a:pt x="0" y="2658"/>
                      <a:pt x="0" y="2559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81"/>
                      <a:pt x="81" y="0"/>
                      <a:pt x="180" y="0"/>
                    </a:cubicBezTo>
                    <a:cubicBezTo>
                      <a:pt x="1213" y="0"/>
                      <a:pt x="1213" y="0"/>
                      <a:pt x="1213" y="0"/>
                    </a:cubicBezTo>
                    <a:cubicBezTo>
                      <a:pt x="1312" y="0"/>
                      <a:pt x="1393" y="81"/>
                      <a:pt x="1393" y="180"/>
                    </a:cubicBezTo>
                    <a:cubicBezTo>
                      <a:pt x="1393" y="2559"/>
                      <a:pt x="1393" y="2559"/>
                      <a:pt x="1393" y="255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7" name="ïşḻïďê-Freeform 36"/>
              <p:cNvSpPr/>
              <p:nvPr/>
            </p:nvSpPr>
            <p:spPr bwMode="auto">
              <a:xfrm>
                <a:off x="-3713163" y="1141413"/>
                <a:ext cx="2430462" cy="4830763"/>
              </a:xfrm>
              <a:custGeom>
                <a:avLst/>
                <a:gdLst>
                  <a:gd name="T0" fmla="*/ 1366 w 1366"/>
                  <a:gd name="T1" fmla="*/ 2542 h 2721"/>
                  <a:gd name="T2" fmla="*/ 1189 w 1366"/>
                  <a:gd name="T3" fmla="*/ 2721 h 2721"/>
                  <a:gd name="T4" fmla="*/ 176 w 1366"/>
                  <a:gd name="T5" fmla="*/ 2721 h 2721"/>
                  <a:gd name="T6" fmla="*/ 0 w 1366"/>
                  <a:gd name="T7" fmla="*/ 2542 h 2721"/>
                  <a:gd name="T8" fmla="*/ 0 w 1366"/>
                  <a:gd name="T9" fmla="*/ 179 h 2721"/>
                  <a:gd name="T10" fmla="*/ 176 w 1366"/>
                  <a:gd name="T11" fmla="*/ 0 h 2721"/>
                  <a:gd name="T12" fmla="*/ 1189 w 1366"/>
                  <a:gd name="T13" fmla="*/ 0 h 2721"/>
                  <a:gd name="T14" fmla="*/ 1366 w 1366"/>
                  <a:gd name="T15" fmla="*/ 179 h 2721"/>
                  <a:gd name="T16" fmla="*/ 1366 w 1366"/>
                  <a:gd name="T17" fmla="*/ 2542 h 2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6" h="2721">
                    <a:moveTo>
                      <a:pt x="1366" y="2542"/>
                    </a:moveTo>
                    <a:cubicBezTo>
                      <a:pt x="1366" y="2641"/>
                      <a:pt x="1287" y="2721"/>
                      <a:pt x="1189" y="2721"/>
                    </a:cubicBezTo>
                    <a:cubicBezTo>
                      <a:pt x="176" y="2721"/>
                      <a:pt x="176" y="2721"/>
                      <a:pt x="176" y="2721"/>
                    </a:cubicBezTo>
                    <a:cubicBezTo>
                      <a:pt x="79" y="2721"/>
                      <a:pt x="0" y="2641"/>
                      <a:pt x="0" y="2542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0" y="80"/>
                      <a:pt x="79" y="0"/>
                      <a:pt x="176" y="0"/>
                    </a:cubicBezTo>
                    <a:cubicBezTo>
                      <a:pt x="1189" y="0"/>
                      <a:pt x="1189" y="0"/>
                      <a:pt x="1189" y="0"/>
                    </a:cubicBezTo>
                    <a:cubicBezTo>
                      <a:pt x="1287" y="0"/>
                      <a:pt x="1366" y="80"/>
                      <a:pt x="1366" y="179"/>
                    </a:cubicBezTo>
                    <a:cubicBezTo>
                      <a:pt x="1366" y="2542"/>
                      <a:pt x="1366" y="2542"/>
                      <a:pt x="1366" y="2542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8" name="ïşḻïďê-Oval 37"/>
              <p:cNvSpPr/>
              <p:nvPr/>
            </p:nvSpPr>
            <p:spPr bwMode="auto">
              <a:xfrm>
                <a:off x="-2693988" y="5486400"/>
                <a:ext cx="403225" cy="4016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9" name="ïşḻïďê-Oval 38"/>
              <p:cNvSpPr/>
              <p:nvPr/>
            </p:nvSpPr>
            <p:spPr bwMode="auto">
              <a:xfrm>
                <a:off x="-2673350" y="5507038"/>
                <a:ext cx="361950" cy="3603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0" name="ïşḻïďê-Freeform 39"/>
              <p:cNvSpPr/>
              <p:nvPr/>
            </p:nvSpPr>
            <p:spPr bwMode="auto">
              <a:xfrm>
                <a:off x="-2520950" y="1254125"/>
                <a:ext cx="47625" cy="46038"/>
              </a:xfrm>
              <a:custGeom>
                <a:avLst/>
                <a:gdLst>
                  <a:gd name="T0" fmla="*/ 13 w 27"/>
                  <a:gd name="T1" fmla="*/ 0 h 26"/>
                  <a:gd name="T2" fmla="*/ 0 w 27"/>
                  <a:gd name="T3" fmla="*/ 13 h 26"/>
                  <a:gd name="T4" fmla="*/ 13 w 27"/>
                  <a:gd name="T5" fmla="*/ 26 h 26"/>
                  <a:gd name="T6" fmla="*/ 25 w 27"/>
                  <a:gd name="T7" fmla="*/ 13 h 26"/>
                  <a:gd name="T8" fmla="*/ 27 w 27"/>
                  <a:gd name="T9" fmla="*/ 13 h 26"/>
                  <a:gd name="T10" fmla="*/ 27 w 27"/>
                  <a:gd name="T11" fmla="*/ 13 h 26"/>
                  <a:gd name="T12" fmla="*/ 25 w 27"/>
                  <a:gd name="T13" fmla="*/ 13 h 26"/>
                  <a:gd name="T14" fmla="*/ 13 w 27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5" y="20"/>
                      <a:pt x="25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1" name="ïşḻïďê-Freeform 40"/>
              <p:cNvSpPr/>
              <p:nvPr/>
            </p:nvSpPr>
            <p:spPr bwMode="auto">
              <a:xfrm>
                <a:off x="-2528888" y="1246188"/>
                <a:ext cx="58737" cy="60325"/>
              </a:xfrm>
              <a:custGeom>
                <a:avLst/>
                <a:gdLst>
                  <a:gd name="T0" fmla="*/ 33 w 33"/>
                  <a:gd name="T1" fmla="*/ 17 h 34"/>
                  <a:gd name="T2" fmla="*/ 33 w 33"/>
                  <a:gd name="T3" fmla="*/ 17 h 34"/>
                  <a:gd name="T4" fmla="*/ 33 w 33"/>
                  <a:gd name="T5" fmla="*/ 17 h 34"/>
                  <a:gd name="T6" fmla="*/ 17 w 33"/>
                  <a:gd name="T7" fmla="*/ 0 h 34"/>
                  <a:gd name="T8" fmla="*/ 0 w 33"/>
                  <a:gd name="T9" fmla="*/ 17 h 34"/>
                  <a:gd name="T10" fmla="*/ 17 w 33"/>
                  <a:gd name="T11" fmla="*/ 34 h 34"/>
                  <a:gd name="T12" fmla="*/ 33 w 33"/>
                  <a:gd name="T13" fmla="*/ 17 h 34"/>
                  <a:gd name="T14" fmla="*/ 31 w 33"/>
                  <a:gd name="T15" fmla="*/ 17 h 34"/>
                  <a:gd name="T16" fmla="*/ 29 w 33"/>
                  <a:gd name="T17" fmla="*/ 17 h 34"/>
                  <a:gd name="T18" fmla="*/ 17 w 33"/>
                  <a:gd name="T19" fmla="*/ 30 h 34"/>
                  <a:gd name="T20" fmla="*/ 4 w 33"/>
                  <a:gd name="T21" fmla="*/ 17 h 34"/>
                  <a:gd name="T22" fmla="*/ 17 w 33"/>
                  <a:gd name="T23" fmla="*/ 4 h 34"/>
                  <a:gd name="T24" fmla="*/ 29 w 33"/>
                  <a:gd name="T25" fmla="*/ 17 h 34"/>
                  <a:gd name="T26" fmla="*/ 31 w 33"/>
                  <a:gd name="T27" fmla="*/ 17 h 34"/>
                  <a:gd name="T28" fmla="*/ 33 w 33"/>
                  <a:gd name="T29" fmla="*/ 17 h 34"/>
                  <a:gd name="T30" fmla="*/ 33 w 33"/>
                  <a:gd name="T31" fmla="*/ 17 h 34"/>
                  <a:gd name="T32" fmla="*/ 17 w 33"/>
                  <a:gd name="T3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34">
                    <a:moveTo>
                      <a:pt x="33" y="17"/>
                    </a:move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0" y="26"/>
                      <a:pt x="7" y="34"/>
                      <a:pt x="17" y="34"/>
                    </a:cubicBezTo>
                    <a:cubicBezTo>
                      <a:pt x="26" y="34"/>
                      <a:pt x="33" y="26"/>
                      <a:pt x="33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4"/>
                      <a:pt x="24" y="30"/>
                      <a:pt x="17" y="30"/>
                    </a:cubicBezTo>
                    <a:cubicBezTo>
                      <a:pt x="10" y="30"/>
                      <a:pt x="4" y="24"/>
                      <a:pt x="4" y="17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24" y="4"/>
                      <a:pt x="29" y="10"/>
                      <a:pt x="29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8"/>
                      <a:pt x="26" y="0"/>
                      <a:pt x="1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2" name="ïşḻïďê-Freeform 41"/>
              <p:cNvSpPr/>
              <p:nvPr/>
            </p:nvSpPr>
            <p:spPr bwMode="auto">
              <a:xfrm>
                <a:off x="-2930525" y="1395413"/>
                <a:ext cx="77787" cy="74613"/>
              </a:xfrm>
              <a:custGeom>
                <a:avLst/>
                <a:gdLst>
                  <a:gd name="T0" fmla="*/ 21 w 44"/>
                  <a:gd name="T1" fmla="*/ 0 h 42"/>
                  <a:gd name="T2" fmla="*/ 6 w 44"/>
                  <a:gd name="T3" fmla="*/ 6 h 42"/>
                  <a:gd name="T4" fmla="*/ 0 w 44"/>
                  <a:gd name="T5" fmla="*/ 21 h 42"/>
                  <a:gd name="T6" fmla="*/ 6 w 44"/>
                  <a:gd name="T7" fmla="*/ 36 h 42"/>
                  <a:gd name="T8" fmla="*/ 21 w 44"/>
                  <a:gd name="T9" fmla="*/ 42 h 42"/>
                  <a:gd name="T10" fmla="*/ 36 w 44"/>
                  <a:gd name="T11" fmla="*/ 36 h 42"/>
                  <a:gd name="T12" fmla="*/ 42 w 44"/>
                  <a:gd name="T13" fmla="*/ 21 h 42"/>
                  <a:gd name="T14" fmla="*/ 44 w 44"/>
                  <a:gd name="T15" fmla="*/ 21 h 42"/>
                  <a:gd name="T16" fmla="*/ 44 w 44"/>
                  <a:gd name="T17" fmla="*/ 21 h 42"/>
                  <a:gd name="T18" fmla="*/ 42 w 44"/>
                  <a:gd name="T19" fmla="*/ 21 h 42"/>
                  <a:gd name="T20" fmla="*/ 36 w 44"/>
                  <a:gd name="T21" fmla="*/ 6 h 42"/>
                  <a:gd name="T22" fmla="*/ 21 w 44"/>
                  <a:gd name="T2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42">
                    <a:moveTo>
                      <a:pt x="21" y="0"/>
                    </a:moveTo>
                    <a:cubicBezTo>
                      <a:pt x="15" y="0"/>
                      <a:pt x="10" y="3"/>
                      <a:pt x="6" y="6"/>
                    </a:cubicBezTo>
                    <a:cubicBezTo>
                      <a:pt x="3" y="10"/>
                      <a:pt x="0" y="15"/>
                      <a:pt x="0" y="21"/>
                    </a:cubicBezTo>
                    <a:cubicBezTo>
                      <a:pt x="0" y="27"/>
                      <a:pt x="3" y="32"/>
                      <a:pt x="6" y="36"/>
                    </a:cubicBezTo>
                    <a:cubicBezTo>
                      <a:pt x="10" y="39"/>
                      <a:pt x="15" y="42"/>
                      <a:pt x="21" y="42"/>
                    </a:cubicBezTo>
                    <a:cubicBezTo>
                      <a:pt x="27" y="42"/>
                      <a:pt x="32" y="39"/>
                      <a:pt x="36" y="36"/>
                    </a:cubicBezTo>
                    <a:cubicBezTo>
                      <a:pt x="39" y="32"/>
                      <a:pt x="42" y="27"/>
                      <a:pt x="42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15"/>
                      <a:pt x="39" y="10"/>
                      <a:pt x="36" y="6"/>
                    </a:cubicBezTo>
                    <a:cubicBezTo>
                      <a:pt x="32" y="3"/>
                      <a:pt x="27" y="0"/>
                      <a:pt x="21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3" name="ïşḻïďê-Freeform 42"/>
              <p:cNvSpPr/>
              <p:nvPr/>
            </p:nvSpPr>
            <p:spPr bwMode="auto">
              <a:xfrm>
                <a:off x="-2938463" y="1389063"/>
                <a:ext cx="88900" cy="88900"/>
              </a:xfrm>
              <a:custGeom>
                <a:avLst/>
                <a:gdLst>
                  <a:gd name="T0" fmla="*/ 50 w 50"/>
                  <a:gd name="T1" fmla="*/ 25 h 50"/>
                  <a:gd name="T2" fmla="*/ 50 w 50"/>
                  <a:gd name="T3" fmla="*/ 25 h 50"/>
                  <a:gd name="T4" fmla="*/ 50 w 50"/>
                  <a:gd name="T5" fmla="*/ 25 h 50"/>
                  <a:gd name="T6" fmla="*/ 25 w 50"/>
                  <a:gd name="T7" fmla="*/ 0 h 50"/>
                  <a:gd name="T8" fmla="*/ 0 w 50"/>
                  <a:gd name="T9" fmla="*/ 25 h 50"/>
                  <a:gd name="T10" fmla="*/ 25 w 50"/>
                  <a:gd name="T11" fmla="*/ 50 h 50"/>
                  <a:gd name="T12" fmla="*/ 50 w 50"/>
                  <a:gd name="T13" fmla="*/ 25 h 50"/>
                  <a:gd name="T14" fmla="*/ 48 w 50"/>
                  <a:gd name="T15" fmla="*/ 25 h 50"/>
                  <a:gd name="T16" fmla="*/ 46 w 50"/>
                  <a:gd name="T17" fmla="*/ 25 h 50"/>
                  <a:gd name="T18" fmla="*/ 40 w 50"/>
                  <a:gd name="T19" fmla="*/ 40 h 50"/>
                  <a:gd name="T20" fmla="*/ 25 w 50"/>
                  <a:gd name="T21" fmla="*/ 46 h 50"/>
                  <a:gd name="T22" fmla="*/ 10 w 50"/>
                  <a:gd name="T23" fmla="*/ 40 h 50"/>
                  <a:gd name="T24" fmla="*/ 4 w 50"/>
                  <a:gd name="T25" fmla="*/ 25 h 50"/>
                  <a:gd name="T26" fmla="*/ 10 w 50"/>
                  <a:gd name="T27" fmla="*/ 10 h 50"/>
                  <a:gd name="T28" fmla="*/ 25 w 50"/>
                  <a:gd name="T29" fmla="*/ 4 h 50"/>
                  <a:gd name="T30" fmla="*/ 40 w 50"/>
                  <a:gd name="T31" fmla="*/ 10 h 50"/>
                  <a:gd name="T32" fmla="*/ 46 w 50"/>
                  <a:gd name="T33" fmla="*/ 25 h 50"/>
                  <a:gd name="T34" fmla="*/ 48 w 50"/>
                  <a:gd name="T35" fmla="*/ 25 h 50"/>
                  <a:gd name="T36" fmla="*/ 50 w 50"/>
                  <a:gd name="T37" fmla="*/ 25 h 50"/>
                  <a:gd name="T38" fmla="*/ 50 w 50"/>
                  <a:gd name="T39" fmla="*/ 25 h 50"/>
                  <a:gd name="T40" fmla="*/ 25 w 50"/>
                  <a:gd name="T4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50">
                    <a:moveTo>
                      <a:pt x="50" y="25"/>
                    </a:move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39" y="50"/>
                      <a:pt x="50" y="39"/>
                      <a:pt x="50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1"/>
                      <a:pt x="43" y="36"/>
                      <a:pt x="40" y="40"/>
                    </a:cubicBezTo>
                    <a:cubicBezTo>
                      <a:pt x="36" y="43"/>
                      <a:pt x="31" y="46"/>
                      <a:pt x="25" y="46"/>
                    </a:cubicBezTo>
                    <a:cubicBezTo>
                      <a:pt x="19" y="46"/>
                      <a:pt x="14" y="43"/>
                      <a:pt x="10" y="40"/>
                    </a:cubicBezTo>
                    <a:cubicBezTo>
                      <a:pt x="7" y="36"/>
                      <a:pt x="4" y="31"/>
                      <a:pt x="4" y="25"/>
                    </a:cubicBezTo>
                    <a:cubicBezTo>
                      <a:pt x="4" y="19"/>
                      <a:pt x="7" y="14"/>
                      <a:pt x="10" y="10"/>
                    </a:cubicBezTo>
                    <a:cubicBezTo>
                      <a:pt x="14" y="7"/>
                      <a:pt x="19" y="4"/>
                      <a:pt x="25" y="4"/>
                    </a:cubicBezTo>
                    <a:cubicBezTo>
                      <a:pt x="31" y="4"/>
                      <a:pt x="36" y="7"/>
                      <a:pt x="40" y="10"/>
                    </a:cubicBezTo>
                    <a:cubicBezTo>
                      <a:pt x="43" y="14"/>
                      <a:pt x="46" y="19"/>
                      <a:pt x="46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4" name="ïşḻïďê-Freeform 43"/>
              <p:cNvSpPr/>
              <p:nvPr/>
            </p:nvSpPr>
            <p:spPr bwMode="auto">
              <a:xfrm>
                <a:off x="-2695575" y="1419225"/>
                <a:ext cx="393700" cy="39688"/>
              </a:xfrm>
              <a:custGeom>
                <a:avLst/>
                <a:gdLst>
                  <a:gd name="T0" fmla="*/ 210 w 221"/>
                  <a:gd name="T1" fmla="*/ 0 h 23"/>
                  <a:gd name="T2" fmla="*/ 11 w 221"/>
                  <a:gd name="T3" fmla="*/ 0 h 23"/>
                  <a:gd name="T4" fmla="*/ 0 w 221"/>
                  <a:gd name="T5" fmla="*/ 11 h 23"/>
                  <a:gd name="T6" fmla="*/ 11 w 221"/>
                  <a:gd name="T7" fmla="*/ 23 h 23"/>
                  <a:gd name="T8" fmla="*/ 210 w 221"/>
                  <a:gd name="T9" fmla="*/ 23 h 23"/>
                  <a:gd name="T10" fmla="*/ 221 w 221"/>
                  <a:gd name="T11" fmla="*/ 11 h 23"/>
                  <a:gd name="T12" fmla="*/ 210 w 221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1" h="23">
                    <a:moveTo>
                      <a:pt x="21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1" y="23"/>
                    </a:cubicBezTo>
                    <a:cubicBezTo>
                      <a:pt x="210" y="23"/>
                      <a:pt x="210" y="23"/>
                      <a:pt x="210" y="23"/>
                    </a:cubicBezTo>
                    <a:cubicBezTo>
                      <a:pt x="216" y="23"/>
                      <a:pt x="221" y="18"/>
                      <a:pt x="221" y="11"/>
                    </a:cubicBezTo>
                    <a:cubicBezTo>
                      <a:pt x="221" y="5"/>
                      <a:pt x="216" y="0"/>
                      <a:pt x="210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5" name="ïşḻïďê-Rectangle 44"/>
              <p:cNvSpPr/>
              <p:nvPr/>
            </p:nvSpPr>
            <p:spPr bwMode="auto">
              <a:xfrm>
                <a:off x="-3605213" y="1709738"/>
                <a:ext cx="2209800" cy="3695700"/>
              </a:xfrm>
              <a:prstGeom prst="rect">
                <a:avLst/>
              </a:prstGeom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6" name="ïṧḷïḓê-Freeform 45"/>
              <p:cNvSpPr/>
              <p:nvPr/>
            </p:nvSpPr>
            <p:spPr bwMode="auto">
              <a:xfrm>
                <a:off x="-3611563" y="1703388"/>
                <a:ext cx="2224087" cy="3709988"/>
              </a:xfrm>
              <a:custGeom>
                <a:avLst/>
                <a:gdLst>
                  <a:gd name="T0" fmla="*/ 1396 w 1401"/>
                  <a:gd name="T1" fmla="*/ 2332 h 2337"/>
                  <a:gd name="T2" fmla="*/ 1396 w 1401"/>
                  <a:gd name="T3" fmla="*/ 2328 h 2337"/>
                  <a:gd name="T4" fmla="*/ 9 w 1401"/>
                  <a:gd name="T5" fmla="*/ 2328 h 2337"/>
                  <a:gd name="T6" fmla="*/ 9 w 1401"/>
                  <a:gd name="T7" fmla="*/ 8 h 2337"/>
                  <a:gd name="T8" fmla="*/ 1392 w 1401"/>
                  <a:gd name="T9" fmla="*/ 8 h 2337"/>
                  <a:gd name="T10" fmla="*/ 1392 w 1401"/>
                  <a:gd name="T11" fmla="*/ 2332 h 2337"/>
                  <a:gd name="T12" fmla="*/ 1396 w 1401"/>
                  <a:gd name="T13" fmla="*/ 2332 h 2337"/>
                  <a:gd name="T14" fmla="*/ 1396 w 1401"/>
                  <a:gd name="T15" fmla="*/ 2328 h 2337"/>
                  <a:gd name="T16" fmla="*/ 1396 w 1401"/>
                  <a:gd name="T17" fmla="*/ 2332 h 2337"/>
                  <a:gd name="T18" fmla="*/ 1401 w 1401"/>
                  <a:gd name="T19" fmla="*/ 2332 h 2337"/>
                  <a:gd name="T20" fmla="*/ 1401 w 1401"/>
                  <a:gd name="T21" fmla="*/ 0 h 2337"/>
                  <a:gd name="T22" fmla="*/ 0 w 1401"/>
                  <a:gd name="T23" fmla="*/ 0 h 2337"/>
                  <a:gd name="T24" fmla="*/ 0 w 1401"/>
                  <a:gd name="T25" fmla="*/ 2337 h 2337"/>
                  <a:gd name="T26" fmla="*/ 1401 w 1401"/>
                  <a:gd name="T27" fmla="*/ 2337 h 2337"/>
                  <a:gd name="T28" fmla="*/ 1401 w 1401"/>
                  <a:gd name="T29" fmla="*/ 2332 h 2337"/>
                  <a:gd name="T30" fmla="*/ 1396 w 1401"/>
                  <a:gd name="T31" fmla="*/ 2332 h 2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01" h="2337">
                    <a:moveTo>
                      <a:pt x="1396" y="2332"/>
                    </a:moveTo>
                    <a:lnTo>
                      <a:pt x="1396" y="2328"/>
                    </a:lnTo>
                    <a:lnTo>
                      <a:pt x="9" y="2328"/>
                    </a:lnTo>
                    <a:lnTo>
                      <a:pt x="9" y="8"/>
                    </a:lnTo>
                    <a:lnTo>
                      <a:pt x="1392" y="8"/>
                    </a:lnTo>
                    <a:lnTo>
                      <a:pt x="1392" y="2332"/>
                    </a:lnTo>
                    <a:lnTo>
                      <a:pt x="1396" y="2332"/>
                    </a:lnTo>
                    <a:lnTo>
                      <a:pt x="1396" y="2328"/>
                    </a:lnTo>
                    <a:lnTo>
                      <a:pt x="1396" y="2332"/>
                    </a:lnTo>
                    <a:lnTo>
                      <a:pt x="1401" y="2332"/>
                    </a:lnTo>
                    <a:lnTo>
                      <a:pt x="1401" y="0"/>
                    </a:lnTo>
                    <a:lnTo>
                      <a:pt x="0" y="0"/>
                    </a:lnTo>
                    <a:lnTo>
                      <a:pt x="0" y="2337"/>
                    </a:lnTo>
                    <a:lnTo>
                      <a:pt x="1401" y="2337"/>
                    </a:lnTo>
                    <a:lnTo>
                      <a:pt x="1401" y="2332"/>
                    </a:lnTo>
                    <a:lnTo>
                      <a:pt x="1396" y="23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7" name="ïṧḷïḓê-Freeform 46"/>
              <p:cNvSpPr/>
              <p:nvPr/>
            </p:nvSpPr>
            <p:spPr bwMode="auto">
              <a:xfrm>
                <a:off x="-3768725" y="1736725"/>
                <a:ext cx="31750" cy="215900"/>
              </a:xfrm>
              <a:custGeom>
                <a:avLst/>
                <a:gdLst>
                  <a:gd name="T0" fmla="*/ 18 w 18"/>
                  <a:gd name="T1" fmla="*/ 113 h 122"/>
                  <a:gd name="T2" fmla="*/ 9 w 18"/>
                  <a:gd name="T3" fmla="*/ 122 h 122"/>
                  <a:gd name="T4" fmla="*/ 0 w 18"/>
                  <a:gd name="T5" fmla="*/ 113 h 122"/>
                  <a:gd name="T6" fmla="*/ 0 w 18"/>
                  <a:gd name="T7" fmla="*/ 9 h 122"/>
                  <a:gd name="T8" fmla="*/ 9 w 18"/>
                  <a:gd name="T9" fmla="*/ 0 h 122"/>
                  <a:gd name="T10" fmla="*/ 18 w 18"/>
                  <a:gd name="T11" fmla="*/ 9 h 122"/>
                  <a:gd name="T12" fmla="*/ 18 w 18"/>
                  <a:gd name="T13" fmla="*/ 11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22">
                    <a:moveTo>
                      <a:pt x="18" y="113"/>
                    </a:moveTo>
                    <a:cubicBezTo>
                      <a:pt x="18" y="118"/>
                      <a:pt x="14" y="122"/>
                      <a:pt x="9" y="122"/>
                    </a:cubicBezTo>
                    <a:cubicBezTo>
                      <a:pt x="4" y="122"/>
                      <a:pt x="0" y="118"/>
                      <a:pt x="0" y="1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lnTo>
                      <a:pt x="18" y="11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8" name="ïṧḷïḓê-Freeform 47"/>
              <p:cNvSpPr/>
              <p:nvPr/>
            </p:nvSpPr>
            <p:spPr bwMode="auto">
              <a:xfrm>
                <a:off x="-3768725" y="2147888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9" name="ïṧḷïḓê-Freeform 48"/>
              <p:cNvSpPr/>
              <p:nvPr/>
            </p:nvSpPr>
            <p:spPr bwMode="auto">
              <a:xfrm>
                <a:off x="-3768725" y="2609850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60" name="ïṧḷïḓê-Freeform 49"/>
              <p:cNvSpPr/>
              <p:nvPr/>
            </p:nvSpPr>
            <p:spPr bwMode="auto">
              <a:xfrm>
                <a:off x="-1282700" y="2147888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925427" y="1870308"/>
              <a:ext cx="1869723" cy="3610953"/>
              <a:chOff x="-3768725" y="1125538"/>
              <a:chExt cx="2517775" cy="4862513"/>
            </a:xfrm>
          </p:grpSpPr>
          <p:sp>
            <p:nvSpPr>
              <p:cNvPr id="31" name="ïṧḷïḓê-Freeform 20"/>
              <p:cNvSpPr/>
              <p:nvPr/>
            </p:nvSpPr>
            <p:spPr bwMode="auto">
              <a:xfrm>
                <a:off x="-3741738" y="1125538"/>
                <a:ext cx="2478087" cy="4862513"/>
              </a:xfrm>
              <a:custGeom>
                <a:avLst/>
                <a:gdLst>
                  <a:gd name="T0" fmla="*/ 1393 w 1393"/>
                  <a:gd name="T1" fmla="*/ 2559 h 2739"/>
                  <a:gd name="T2" fmla="*/ 1213 w 1393"/>
                  <a:gd name="T3" fmla="*/ 2739 h 2739"/>
                  <a:gd name="T4" fmla="*/ 180 w 1393"/>
                  <a:gd name="T5" fmla="*/ 2739 h 2739"/>
                  <a:gd name="T6" fmla="*/ 0 w 1393"/>
                  <a:gd name="T7" fmla="*/ 2559 h 2739"/>
                  <a:gd name="T8" fmla="*/ 0 w 1393"/>
                  <a:gd name="T9" fmla="*/ 180 h 2739"/>
                  <a:gd name="T10" fmla="*/ 180 w 1393"/>
                  <a:gd name="T11" fmla="*/ 0 h 2739"/>
                  <a:gd name="T12" fmla="*/ 1213 w 1393"/>
                  <a:gd name="T13" fmla="*/ 0 h 2739"/>
                  <a:gd name="T14" fmla="*/ 1393 w 1393"/>
                  <a:gd name="T15" fmla="*/ 180 h 2739"/>
                  <a:gd name="T16" fmla="*/ 1393 w 1393"/>
                  <a:gd name="T17" fmla="*/ 2559 h 2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3" h="2739">
                    <a:moveTo>
                      <a:pt x="1393" y="2559"/>
                    </a:moveTo>
                    <a:cubicBezTo>
                      <a:pt x="1393" y="2658"/>
                      <a:pt x="1312" y="2739"/>
                      <a:pt x="1213" y="2739"/>
                    </a:cubicBezTo>
                    <a:cubicBezTo>
                      <a:pt x="180" y="2739"/>
                      <a:pt x="180" y="2739"/>
                      <a:pt x="180" y="2739"/>
                    </a:cubicBezTo>
                    <a:cubicBezTo>
                      <a:pt x="81" y="2739"/>
                      <a:pt x="0" y="2658"/>
                      <a:pt x="0" y="2559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81"/>
                      <a:pt x="81" y="0"/>
                      <a:pt x="180" y="0"/>
                    </a:cubicBezTo>
                    <a:cubicBezTo>
                      <a:pt x="1213" y="0"/>
                      <a:pt x="1213" y="0"/>
                      <a:pt x="1213" y="0"/>
                    </a:cubicBezTo>
                    <a:cubicBezTo>
                      <a:pt x="1312" y="0"/>
                      <a:pt x="1393" y="81"/>
                      <a:pt x="1393" y="180"/>
                    </a:cubicBezTo>
                    <a:cubicBezTo>
                      <a:pt x="1393" y="2559"/>
                      <a:pt x="1393" y="2559"/>
                      <a:pt x="1393" y="255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2" name="ïṧḷïḓê-Freeform 21"/>
              <p:cNvSpPr/>
              <p:nvPr/>
            </p:nvSpPr>
            <p:spPr bwMode="auto">
              <a:xfrm>
                <a:off x="-3713163" y="1141413"/>
                <a:ext cx="2430462" cy="4830763"/>
              </a:xfrm>
              <a:custGeom>
                <a:avLst/>
                <a:gdLst>
                  <a:gd name="T0" fmla="*/ 1366 w 1366"/>
                  <a:gd name="T1" fmla="*/ 2542 h 2721"/>
                  <a:gd name="T2" fmla="*/ 1189 w 1366"/>
                  <a:gd name="T3" fmla="*/ 2721 h 2721"/>
                  <a:gd name="T4" fmla="*/ 176 w 1366"/>
                  <a:gd name="T5" fmla="*/ 2721 h 2721"/>
                  <a:gd name="T6" fmla="*/ 0 w 1366"/>
                  <a:gd name="T7" fmla="*/ 2542 h 2721"/>
                  <a:gd name="T8" fmla="*/ 0 w 1366"/>
                  <a:gd name="T9" fmla="*/ 179 h 2721"/>
                  <a:gd name="T10" fmla="*/ 176 w 1366"/>
                  <a:gd name="T11" fmla="*/ 0 h 2721"/>
                  <a:gd name="T12" fmla="*/ 1189 w 1366"/>
                  <a:gd name="T13" fmla="*/ 0 h 2721"/>
                  <a:gd name="T14" fmla="*/ 1366 w 1366"/>
                  <a:gd name="T15" fmla="*/ 179 h 2721"/>
                  <a:gd name="T16" fmla="*/ 1366 w 1366"/>
                  <a:gd name="T17" fmla="*/ 2542 h 2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6" h="2721">
                    <a:moveTo>
                      <a:pt x="1366" y="2542"/>
                    </a:moveTo>
                    <a:cubicBezTo>
                      <a:pt x="1366" y="2641"/>
                      <a:pt x="1287" y="2721"/>
                      <a:pt x="1189" y="2721"/>
                    </a:cubicBezTo>
                    <a:cubicBezTo>
                      <a:pt x="176" y="2721"/>
                      <a:pt x="176" y="2721"/>
                      <a:pt x="176" y="2721"/>
                    </a:cubicBezTo>
                    <a:cubicBezTo>
                      <a:pt x="79" y="2721"/>
                      <a:pt x="0" y="2641"/>
                      <a:pt x="0" y="2542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0" y="80"/>
                      <a:pt x="79" y="0"/>
                      <a:pt x="176" y="0"/>
                    </a:cubicBezTo>
                    <a:cubicBezTo>
                      <a:pt x="1189" y="0"/>
                      <a:pt x="1189" y="0"/>
                      <a:pt x="1189" y="0"/>
                    </a:cubicBezTo>
                    <a:cubicBezTo>
                      <a:pt x="1287" y="0"/>
                      <a:pt x="1366" y="80"/>
                      <a:pt x="1366" y="179"/>
                    </a:cubicBezTo>
                    <a:cubicBezTo>
                      <a:pt x="1366" y="2542"/>
                      <a:pt x="1366" y="2542"/>
                      <a:pt x="1366" y="254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3" name="ïṧḷïḓê-Oval 22"/>
              <p:cNvSpPr/>
              <p:nvPr/>
            </p:nvSpPr>
            <p:spPr bwMode="auto">
              <a:xfrm>
                <a:off x="-2693988" y="5486400"/>
                <a:ext cx="403225" cy="4016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4" name="ïṧḷïḓê-Oval 23"/>
              <p:cNvSpPr/>
              <p:nvPr/>
            </p:nvSpPr>
            <p:spPr bwMode="auto">
              <a:xfrm>
                <a:off x="-2673350" y="5507038"/>
                <a:ext cx="361950" cy="3603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5" name="ïṧḷïḓê-Freeform 24"/>
              <p:cNvSpPr/>
              <p:nvPr/>
            </p:nvSpPr>
            <p:spPr bwMode="auto">
              <a:xfrm>
                <a:off x="-2520950" y="1254125"/>
                <a:ext cx="47625" cy="46038"/>
              </a:xfrm>
              <a:custGeom>
                <a:avLst/>
                <a:gdLst>
                  <a:gd name="T0" fmla="*/ 13 w 27"/>
                  <a:gd name="T1" fmla="*/ 0 h 26"/>
                  <a:gd name="T2" fmla="*/ 0 w 27"/>
                  <a:gd name="T3" fmla="*/ 13 h 26"/>
                  <a:gd name="T4" fmla="*/ 13 w 27"/>
                  <a:gd name="T5" fmla="*/ 26 h 26"/>
                  <a:gd name="T6" fmla="*/ 25 w 27"/>
                  <a:gd name="T7" fmla="*/ 13 h 26"/>
                  <a:gd name="T8" fmla="*/ 27 w 27"/>
                  <a:gd name="T9" fmla="*/ 13 h 26"/>
                  <a:gd name="T10" fmla="*/ 27 w 27"/>
                  <a:gd name="T11" fmla="*/ 13 h 26"/>
                  <a:gd name="T12" fmla="*/ 25 w 27"/>
                  <a:gd name="T13" fmla="*/ 13 h 26"/>
                  <a:gd name="T14" fmla="*/ 13 w 27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5" y="20"/>
                      <a:pt x="25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6" name="ïṧḷïḓê-Freeform 25"/>
              <p:cNvSpPr/>
              <p:nvPr/>
            </p:nvSpPr>
            <p:spPr bwMode="auto">
              <a:xfrm>
                <a:off x="-2528888" y="1246188"/>
                <a:ext cx="58737" cy="60325"/>
              </a:xfrm>
              <a:custGeom>
                <a:avLst/>
                <a:gdLst>
                  <a:gd name="T0" fmla="*/ 33 w 33"/>
                  <a:gd name="T1" fmla="*/ 17 h 34"/>
                  <a:gd name="T2" fmla="*/ 33 w 33"/>
                  <a:gd name="T3" fmla="*/ 17 h 34"/>
                  <a:gd name="T4" fmla="*/ 33 w 33"/>
                  <a:gd name="T5" fmla="*/ 17 h 34"/>
                  <a:gd name="T6" fmla="*/ 17 w 33"/>
                  <a:gd name="T7" fmla="*/ 0 h 34"/>
                  <a:gd name="T8" fmla="*/ 0 w 33"/>
                  <a:gd name="T9" fmla="*/ 17 h 34"/>
                  <a:gd name="T10" fmla="*/ 17 w 33"/>
                  <a:gd name="T11" fmla="*/ 34 h 34"/>
                  <a:gd name="T12" fmla="*/ 33 w 33"/>
                  <a:gd name="T13" fmla="*/ 17 h 34"/>
                  <a:gd name="T14" fmla="*/ 31 w 33"/>
                  <a:gd name="T15" fmla="*/ 17 h 34"/>
                  <a:gd name="T16" fmla="*/ 29 w 33"/>
                  <a:gd name="T17" fmla="*/ 17 h 34"/>
                  <a:gd name="T18" fmla="*/ 17 w 33"/>
                  <a:gd name="T19" fmla="*/ 30 h 34"/>
                  <a:gd name="T20" fmla="*/ 4 w 33"/>
                  <a:gd name="T21" fmla="*/ 17 h 34"/>
                  <a:gd name="T22" fmla="*/ 17 w 33"/>
                  <a:gd name="T23" fmla="*/ 4 h 34"/>
                  <a:gd name="T24" fmla="*/ 29 w 33"/>
                  <a:gd name="T25" fmla="*/ 17 h 34"/>
                  <a:gd name="T26" fmla="*/ 31 w 33"/>
                  <a:gd name="T27" fmla="*/ 17 h 34"/>
                  <a:gd name="T28" fmla="*/ 33 w 33"/>
                  <a:gd name="T29" fmla="*/ 17 h 34"/>
                  <a:gd name="T30" fmla="*/ 33 w 33"/>
                  <a:gd name="T31" fmla="*/ 17 h 34"/>
                  <a:gd name="T32" fmla="*/ 17 w 33"/>
                  <a:gd name="T3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34">
                    <a:moveTo>
                      <a:pt x="33" y="17"/>
                    </a:move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0" y="26"/>
                      <a:pt x="7" y="34"/>
                      <a:pt x="17" y="34"/>
                    </a:cubicBezTo>
                    <a:cubicBezTo>
                      <a:pt x="26" y="34"/>
                      <a:pt x="33" y="26"/>
                      <a:pt x="33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4"/>
                      <a:pt x="24" y="30"/>
                      <a:pt x="17" y="30"/>
                    </a:cubicBezTo>
                    <a:cubicBezTo>
                      <a:pt x="10" y="30"/>
                      <a:pt x="4" y="24"/>
                      <a:pt x="4" y="17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24" y="4"/>
                      <a:pt x="29" y="10"/>
                      <a:pt x="29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8"/>
                      <a:pt x="26" y="0"/>
                      <a:pt x="1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7" name="ïṧḷïḓê-Freeform 26"/>
              <p:cNvSpPr/>
              <p:nvPr/>
            </p:nvSpPr>
            <p:spPr bwMode="auto">
              <a:xfrm>
                <a:off x="-2930525" y="1395413"/>
                <a:ext cx="77787" cy="74613"/>
              </a:xfrm>
              <a:custGeom>
                <a:avLst/>
                <a:gdLst>
                  <a:gd name="T0" fmla="*/ 21 w 44"/>
                  <a:gd name="T1" fmla="*/ 0 h 42"/>
                  <a:gd name="T2" fmla="*/ 6 w 44"/>
                  <a:gd name="T3" fmla="*/ 6 h 42"/>
                  <a:gd name="T4" fmla="*/ 0 w 44"/>
                  <a:gd name="T5" fmla="*/ 21 h 42"/>
                  <a:gd name="T6" fmla="*/ 6 w 44"/>
                  <a:gd name="T7" fmla="*/ 36 h 42"/>
                  <a:gd name="T8" fmla="*/ 21 w 44"/>
                  <a:gd name="T9" fmla="*/ 42 h 42"/>
                  <a:gd name="T10" fmla="*/ 36 w 44"/>
                  <a:gd name="T11" fmla="*/ 36 h 42"/>
                  <a:gd name="T12" fmla="*/ 42 w 44"/>
                  <a:gd name="T13" fmla="*/ 21 h 42"/>
                  <a:gd name="T14" fmla="*/ 44 w 44"/>
                  <a:gd name="T15" fmla="*/ 21 h 42"/>
                  <a:gd name="T16" fmla="*/ 44 w 44"/>
                  <a:gd name="T17" fmla="*/ 21 h 42"/>
                  <a:gd name="T18" fmla="*/ 42 w 44"/>
                  <a:gd name="T19" fmla="*/ 21 h 42"/>
                  <a:gd name="T20" fmla="*/ 36 w 44"/>
                  <a:gd name="T21" fmla="*/ 6 h 42"/>
                  <a:gd name="T22" fmla="*/ 21 w 44"/>
                  <a:gd name="T2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42">
                    <a:moveTo>
                      <a:pt x="21" y="0"/>
                    </a:moveTo>
                    <a:cubicBezTo>
                      <a:pt x="15" y="0"/>
                      <a:pt x="10" y="3"/>
                      <a:pt x="6" y="6"/>
                    </a:cubicBezTo>
                    <a:cubicBezTo>
                      <a:pt x="3" y="10"/>
                      <a:pt x="0" y="15"/>
                      <a:pt x="0" y="21"/>
                    </a:cubicBezTo>
                    <a:cubicBezTo>
                      <a:pt x="0" y="27"/>
                      <a:pt x="3" y="32"/>
                      <a:pt x="6" y="36"/>
                    </a:cubicBezTo>
                    <a:cubicBezTo>
                      <a:pt x="10" y="39"/>
                      <a:pt x="15" y="42"/>
                      <a:pt x="21" y="42"/>
                    </a:cubicBezTo>
                    <a:cubicBezTo>
                      <a:pt x="27" y="42"/>
                      <a:pt x="32" y="39"/>
                      <a:pt x="36" y="36"/>
                    </a:cubicBezTo>
                    <a:cubicBezTo>
                      <a:pt x="39" y="32"/>
                      <a:pt x="42" y="27"/>
                      <a:pt x="42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15"/>
                      <a:pt x="39" y="10"/>
                      <a:pt x="36" y="6"/>
                    </a:cubicBezTo>
                    <a:cubicBezTo>
                      <a:pt x="32" y="3"/>
                      <a:pt x="27" y="0"/>
                      <a:pt x="21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8" name="ïṧḷïḓê-Freeform 27"/>
              <p:cNvSpPr/>
              <p:nvPr/>
            </p:nvSpPr>
            <p:spPr bwMode="auto">
              <a:xfrm>
                <a:off x="-2938463" y="1389063"/>
                <a:ext cx="88900" cy="88900"/>
              </a:xfrm>
              <a:custGeom>
                <a:avLst/>
                <a:gdLst>
                  <a:gd name="T0" fmla="*/ 50 w 50"/>
                  <a:gd name="T1" fmla="*/ 25 h 50"/>
                  <a:gd name="T2" fmla="*/ 50 w 50"/>
                  <a:gd name="T3" fmla="*/ 25 h 50"/>
                  <a:gd name="T4" fmla="*/ 50 w 50"/>
                  <a:gd name="T5" fmla="*/ 25 h 50"/>
                  <a:gd name="T6" fmla="*/ 25 w 50"/>
                  <a:gd name="T7" fmla="*/ 0 h 50"/>
                  <a:gd name="T8" fmla="*/ 0 w 50"/>
                  <a:gd name="T9" fmla="*/ 25 h 50"/>
                  <a:gd name="T10" fmla="*/ 25 w 50"/>
                  <a:gd name="T11" fmla="*/ 50 h 50"/>
                  <a:gd name="T12" fmla="*/ 50 w 50"/>
                  <a:gd name="T13" fmla="*/ 25 h 50"/>
                  <a:gd name="T14" fmla="*/ 48 w 50"/>
                  <a:gd name="T15" fmla="*/ 25 h 50"/>
                  <a:gd name="T16" fmla="*/ 46 w 50"/>
                  <a:gd name="T17" fmla="*/ 25 h 50"/>
                  <a:gd name="T18" fmla="*/ 40 w 50"/>
                  <a:gd name="T19" fmla="*/ 40 h 50"/>
                  <a:gd name="T20" fmla="*/ 25 w 50"/>
                  <a:gd name="T21" fmla="*/ 46 h 50"/>
                  <a:gd name="T22" fmla="*/ 10 w 50"/>
                  <a:gd name="T23" fmla="*/ 40 h 50"/>
                  <a:gd name="T24" fmla="*/ 4 w 50"/>
                  <a:gd name="T25" fmla="*/ 25 h 50"/>
                  <a:gd name="T26" fmla="*/ 10 w 50"/>
                  <a:gd name="T27" fmla="*/ 10 h 50"/>
                  <a:gd name="T28" fmla="*/ 25 w 50"/>
                  <a:gd name="T29" fmla="*/ 4 h 50"/>
                  <a:gd name="T30" fmla="*/ 40 w 50"/>
                  <a:gd name="T31" fmla="*/ 10 h 50"/>
                  <a:gd name="T32" fmla="*/ 46 w 50"/>
                  <a:gd name="T33" fmla="*/ 25 h 50"/>
                  <a:gd name="T34" fmla="*/ 48 w 50"/>
                  <a:gd name="T35" fmla="*/ 25 h 50"/>
                  <a:gd name="T36" fmla="*/ 50 w 50"/>
                  <a:gd name="T37" fmla="*/ 25 h 50"/>
                  <a:gd name="T38" fmla="*/ 50 w 50"/>
                  <a:gd name="T39" fmla="*/ 25 h 50"/>
                  <a:gd name="T40" fmla="*/ 25 w 50"/>
                  <a:gd name="T4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50">
                    <a:moveTo>
                      <a:pt x="50" y="25"/>
                    </a:move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39" y="50"/>
                      <a:pt x="50" y="39"/>
                      <a:pt x="50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1"/>
                      <a:pt x="43" y="36"/>
                      <a:pt x="40" y="40"/>
                    </a:cubicBezTo>
                    <a:cubicBezTo>
                      <a:pt x="36" y="43"/>
                      <a:pt x="31" y="46"/>
                      <a:pt x="25" y="46"/>
                    </a:cubicBezTo>
                    <a:cubicBezTo>
                      <a:pt x="19" y="46"/>
                      <a:pt x="14" y="43"/>
                      <a:pt x="10" y="40"/>
                    </a:cubicBezTo>
                    <a:cubicBezTo>
                      <a:pt x="7" y="36"/>
                      <a:pt x="4" y="31"/>
                      <a:pt x="4" y="25"/>
                    </a:cubicBezTo>
                    <a:cubicBezTo>
                      <a:pt x="4" y="19"/>
                      <a:pt x="7" y="14"/>
                      <a:pt x="10" y="10"/>
                    </a:cubicBezTo>
                    <a:cubicBezTo>
                      <a:pt x="14" y="7"/>
                      <a:pt x="19" y="4"/>
                      <a:pt x="25" y="4"/>
                    </a:cubicBezTo>
                    <a:cubicBezTo>
                      <a:pt x="31" y="4"/>
                      <a:pt x="36" y="7"/>
                      <a:pt x="40" y="10"/>
                    </a:cubicBezTo>
                    <a:cubicBezTo>
                      <a:pt x="43" y="14"/>
                      <a:pt x="46" y="19"/>
                      <a:pt x="46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9" name="ïṧḷïḓê-Freeform 28"/>
              <p:cNvSpPr/>
              <p:nvPr/>
            </p:nvSpPr>
            <p:spPr bwMode="auto">
              <a:xfrm>
                <a:off x="-2695575" y="1419225"/>
                <a:ext cx="393700" cy="39688"/>
              </a:xfrm>
              <a:custGeom>
                <a:avLst/>
                <a:gdLst>
                  <a:gd name="T0" fmla="*/ 210 w 221"/>
                  <a:gd name="T1" fmla="*/ 0 h 23"/>
                  <a:gd name="T2" fmla="*/ 11 w 221"/>
                  <a:gd name="T3" fmla="*/ 0 h 23"/>
                  <a:gd name="T4" fmla="*/ 0 w 221"/>
                  <a:gd name="T5" fmla="*/ 11 h 23"/>
                  <a:gd name="T6" fmla="*/ 11 w 221"/>
                  <a:gd name="T7" fmla="*/ 23 h 23"/>
                  <a:gd name="T8" fmla="*/ 210 w 221"/>
                  <a:gd name="T9" fmla="*/ 23 h 23"/>
                  <a:gd name="T10" fmla="*/ 221 w 221"/>
                  <a:gd name="T11" fmla="*/ 11 h 23"/>
                  <a:gd name="T12" fmla="*/ 210 w 221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1" h="23">
                    <a:moveTo>
                      <a:pt x="21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1" y="23"/>
                    </a:cubicBezTo>
                    <a:cubicBezTo>
                      <a:pt x="210" y="23"/>
                      <a:pt x="210" y="23"/>
                      <a:pt x="210" y="23"/>
                    </a:cubicBezTo>
                    <a:cubicBezTo>
                      <a:pt x="216" y="23"/>
                      <a:pt x="221" y="18"/>
                      <a:pt x="221" y="11"/>
                    </a:cubicBezTo>
                    <a:cubicBezTo>
                      <a:pt x="221" y="5"/>
                      <a:pt x="216" y="0"/>
                      <a:pt x="210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0" name="ïṧḷïḓê-Rectangle 29"/>
              <p:cNvSpPr/>
              <p:nvPr/>
            </p:nvSpPr>
            <p:spPr bwMode="auto">
              <a:xfrm>
                <a:off x="-3605212" y="1709738"/>
                <a:ext cx="2209800" cy="3695699"/>
              </a:xfrm>
              <a:prstGeom prst="rect">
                <a:avLst/>
              </a:prstGeom>
              <a:blipFill dpi="0" rotWithShape="1">
                <a:blip r:embed="rId2"/>
                <a:stretch>
                  <a:fillRect l="-76065" r="-74895"/>
                </a:stretch>
              </a:blip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1" name="ïṧḷïḓê-Freeform 30"/>
              <p:cNvSpPr/>
              <p:nvPr/>
            </p:nvSpPr>
            <p:spPr bwMode="auto">
              <a:xfrm>
                <a:off x="-3611563" y="1703388"/>
                <a:ext cx="2224087" cy="3709988"/>
              </a:xfrm>
              <a:custGeom>
                <a:avLst/>
                <a:gdLst>
                  <a:gd name="T0" fmla="*/ 1396 w 1401"/>
                  <a:gd name="T1" fmla="*/ 2332 h 2337"/>
                  <a:gd name="T2" fmla="*/ 1396 w 1401"/>
                  <a:gd name="T3" fmla="*/ 2328 h 2337"/>
                  <a:gd name="T4" fmla="*/ 9 w 1401"/>
                  <a:gd name="T5" fmla="*/ 2328 h 2337"/>
                  <a:gd name="T6" fmla="*/ 9 w 1401"/>
                  <a:gd name="T7" fmla="*/ 8 h 2337"/>
                  <a:gd name="T8" fmla="*/ 1392 w 1401"/>
                  <a:gd name="T9" fmla="*/ 8 h 2337"/>
                  <a:gd name="T10" fmla="*/ 1392 w 1401"/>
                  <a:gd name="T11" fmla="*/ 2332 h 2337"/>
                  <a:gd name="T12" fmla="*/ 1396 w 1401"/>
                  <a:gd name="T13" fmla="*/ 2332 h 2337"/>
                  <a:gd name="T14" fmla="*/ 1396 w 1401"/>
                  <a:gd name="T15" fmla="*/ 2328 h 2337"/>
                  <a:gd name="T16" fmla="*/ 1396 w 1401"/>
                  <a:gd name="T17" fmla="*/ 2332 h 2337"/>
                  <a:gd name="T18" fmla="*/ 1401 w 1401"/>
                  <a:gd name="T19" fmla="*/ 2332 h 2337"/>
                  <a:gd name="T20" fmla="*/ 1401 w 1401"/>
                  <a:gd name="T21" fmla="*/ 0 h 2337"/>
                  <a:gd name="T22" fmla="*/ 0 w 1401"/>
                  <a:gd name="T23" fmla="*/ 0 h 2337"/>
                  <a:gd name="T24" fmla="*/ 0 w 1401"/>
                  <a:gd name="T25" fmla="*/ 2337 h 2337"/>
                  <a:gd name="T26" fmla="*/ 1401 w 1401"/>
                  <a:gd name="T27" fmla="*/ 2337 h 2337"/>
                  <a:gd name="T28" fmla="*/ 1401 w 1401"/>
                  <a:gd name="T29" fmla="*/ 2332 h 2337"/>
                  <a:gd name="T30" fmla="*/ 1396 w 1401"/>
                  <a:gd name="T31" fmla="*/ 2332 h 2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01" h="2337">
                    <a:moveTo>
                      <a:pt x="1396" y="2332"/>
                    </a:moveTo>
                    <a:lnTo>
                      <a:pt x="1396" y="2328"/>
                    </a:lnTo>
                    <a:lnTo>
                      <a:pt x="9" y="2328"/>
                    </a:lnTo>
                    <a:lnTo>
                      <a:pt x="9" y="8"/>
                    </a:lnTo>
                    <a:lnTo>
                      <a:pt x="1392" y="8"/>
                    </a:lnTo>
                    <a:lnTo>
                      <a:pt x="1392" y="2332"/>
                    </a:lnTo>
                    <a:lnTo>
                      <a:pt x="1396" y="2332"/>
                    </a:lnTo>
                    <a:lnTo>
                      <a:pt x="1396" y="2328"/>
                    </a:lnTo>
                    <a:lnTo>
                      <a:pt x="1396" y="2332"/>
                    </a:lnTo>
                    <a:lnTo>
                      <a:pt x="1401" y="2332"/>
                    </a:lnTo>
                    <a:lnTo>
                      <a:pt x="1401" y="0"/>
                    </a:lnTo>
                    <a:lnTo>
                      <a:pt x="0" y="0"/>
                    </a:lnTo>
                    <a:lnTo>
                      <a:pt x="0" y="2337"/>
                    </a:lnTo>
                    <a:lnTo>
                      <a:pt x="1401" y="2337"/>
                    </a:lnTo>
                    <a:lnTo>
                      <a:pt x="1401" y="2332"/>
                    </a:lnTo>
                    <a:lnTo>
                      <a:pt x="1396" y="23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2" name="ïṧḷïḓê-Freeform 31"/>
              <p:cNvSpPr/>
              <p:nvPr/>
            </p:nvSpPr>
            <p:spPr bwMode="auto">
              <a:xfrm>
                <a:off x="-3768725" y="1736725"/>
                <a:ext cx="31750" cy="215900"/>
              </a:xfrm>
              <a:custGeom>
                <a:avLst/>
                <a:gdLst>
                  <a:gd name="T0" fmla="*/ 18 w 18"/>
                  <a:gd name="T1" fmla="*/ 113 h 122"/>
                  <a:gd name="T2" fmla="*/ 9 w 18"/>
                  <a:gd name="T3" fmla="*/ 122 h 122"/>
                  <a:gd name="T4" fmla="*/ 0 w 18"/>
                  <a:gd name="T5" fmla="*/ 113 h 122"/>
                  <a:gd name="T6" fmla="*/ 0 w 18"/>
                  <a:gd name="T7" fmla="*/ 9 h 122"/>
                  <a:gd name="T8" fmla="*/ 9 w 18"/>
                  <a:gd name="T9" fmla="*/ 0 h 122"/>
                  <a:gd name="T10" fmla="*/ 18 w 18"/>
                  <a:gd name="T11" fmla="*/ 9 h 122"/>
                  <a:gd name="T12" fmla="*/ 18 w 18"/>
                  <a:gd name="T13" fmla="*/ 11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22">
                    <a:moveTo>
                      <a:pt x="18" y="113"/>
                    </a:moveTo>
                    <a:cubicBezTo>
                      <a:pt x="18" y="118"/>
                      <a:pt x="14" y="122"/>
                      <a:pt x="9" y="122"/>
                    </a:cubicBezTo>
                    <a:cubicBezTo>
                      <a:pt x="4" y="122"/>
                      <a:pt x="0" y="118"/>
                      <a:pt x="0" y="1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lnTo>
                      <a:pt x="18" y="11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3" name="ïṧḷïḓê-Freeform 32"/>
              <p:cNvSpPr/>
              <p:nvPr/>
            </p:nvSpPr>
            <p:spPr bwMode="auto">
              <a:xfrm>
                <a:off x="-3768725" y="2147888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4" name="ïṧḷïḓê-Freeform 33"/>
              <p:cNvSpPr/>
              <p:nvPr/>
            </p:nvSpPr>
            <p:spPr bwMode="auto">
              <a:xfrm>
                <a:off x="-3768725" y="2609850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5" name="ïṧḷïḓê-Freeform 34"/>
              <p:cNvSpPr/>
              <p:nvPr/>
            </p:nvSpPr>
            <p:spPr bwMode="auto">
              <a:xfrm>
                <a:off x="-1282700" y="2147888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4760977" y="3000816"/>
            <a:ext cx="6547999" cy="1505695"/>
            <a:chOff x="1048075" y="3899747"/>
            <a:chExt cx="6547999" cy="1505695"/>
          </a:xfrm>
        </p:grpSpPr>
        <p:sp>
          <p:nvSpPr>
            <p:cNvPr id="62" name="矩形 47"/>
            <p:cNvSpPr>
              <a:spLocks noChangeArrowheads="1"/>
            </p:cNvSpPr>
            <p:nvPr/>
          </p:nvSpPr>
          <p:spPr bwMode="auto">
            <a:xfrm>
              <a:off x="1048076" y="4513902"/>
              <a:ext cx="6547998" cy="891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 lIns="72002" tIns="36001" rIns="72002" bIns="36001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charset="0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spcAft>
                  <a:spcPts val="395"/>
                </a:spcAft>
                <a:buNone/>
              </a:pP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程序中只有是热点代码时才会被编译成本地代码。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spcAft>
                  <a:spcPts val="395"/>
                </a:spcAft>
                <a:buNone/>
              </a:pP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被多次调用方法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spcAft>
                  <a:spcPts val="395"/>
                </a:spcAft>
                <a:buNone/>
              </a:pP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被多次执行的循环体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048075" y="3899747"/>
              <a:ext cx="3764457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哪些程序代码会被编译</a:t>
              </a:r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340" y="2315845"/>
            <a:ext cx="7581900" cy="3325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26720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什么是热点代码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3561080" y="462915"/>
            <a:ext cx="8630920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27482" y="387783"/>
            <a:ext cx="288521" cy="284774"/>
            <a:chOff x="3347588" y="4259644"/>
            <a:chExt cx="479339" cy="473114"/>
          </a:xfrm>
          <a:solidFill>
            <a:schemeClr val="bg1"/>
          </a:solidFill>
        </p:grpSpPr>
        <p:sp>
          <p:nvSpPr>
            <p:cNvPr id="24" name="Freeform 24"/>
            <p:cNvSpPr/>
            <p:nvPr/>
          </p:nvSpPr>
          <p:spPr bwMode="auto">
            <a:xfrm>
              <a:off x="3576363" y="4334346"/>
              <a:ext cx="161854" cy="175861"/>
            </a:xfrm>
            <a:custGeom>
              <a:avLst/>
              <a:gdLst>
                <a:gd name="T0" fmla="*/ 8 w 44"/>
                <a:gd name="T1" fmla="*/ 0 h 48"/>
                <a:gd name="T2" fmla="*/ 4 w 44"/>
                <a:gd name="T3" fmla="*/ 4 h 48"/>
                <a:gd name="T4" fmla="*/ 4 w 44"/>
                <a:gd name="T5" fmla="*/ 33 h 48"/>
                <a:gd name="T6" fmla="*/ 0 w 44"/>
                <a:gd name="T7" fmla="*/ 40 h 48"/>
                <a:gd name="T8" fmla="*/ 8 w 44"/>
                <a:gd name="T9" fmla="*/ 48 h 48"/>
                <a:gd name="T10" fmla="*/ 15 w 44"/>
                <a:gd name="T11" fmla="*/ 44 h 48"/>
                <a:gd name="T12" fmla="*/ 40 w 44"/>
                <a:gd name="T13" fmla="*/ 44 h 48"/>
                <a:gd name="T14" fmla="*/ 44 w 44"/>
                <a:gd name="T15" fmla="*/ 40 h 48"/>
                <a:gd name="T16" fmla="*/ 40 w 44"/>
                <a:gd name="T17" fmla="*/ 36 h 48"/>
                <a:gd name="T18" fmla="*/ 15 w 44"/>
                <a:gd name="T19" fmla="*/ 36 h 48"/>
                <a:gd name="T20" fmla="*/ 12 w 44"/>
                <a:gd name="T21" fmla="*/ 33 h 48"/>
                <a:gd name="T22" fmla="*/ 12 w 44"/>
                <a:gd name="T23" fmla="*/ 4 h 48"/>
                <a:gd name="T24" fmla="*/ 8 w 44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48">
                  <a:moveTo>
                    <a:pt x="8" y="0"/>
                  </a:moveTo>
                  <a:cubicBezTo>
                    <a:pt x="6" y="0"/>
                    <a:pt x="4" y="2"/>
                    <a:pt x="4" y="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5"/>
                    <a:pt x="0" y="37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1" y="48"/>
                    <a:pt x="14" y="46"/>
                    <a:pt x="15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2" y="44"/>
                    <a:pt x="44" y="42"/>
                    <a:pt x="44" y="40"/>
                  </a:cubicBezTo>
                  <a:cubicBezTo>
                    <a:pt x="44" y="38"/>
                    <a:pt x="42" y="36"/>
                    <a:pt x="40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4" y="35"/>
                    <a:pt x="13" y="34"/>
                    <a:pt x="12" y="3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0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3398946" y="4259644"/>
              <a:ext cx="427981" cy="443543"/>
            </a:xfrm>
            <a:custGeom>
              <a:avLst/>
              <a:gdLst>
                <a:gd name="T0" fmla="*/ 56 w 116"/>
                <a:gd name="T1" fmla="*/ 0 h 120"/>
                <a:gd name="T2" fmla="*/ 0 w 116"/>
                <a:gd name="T3" fmla="*/ 40 h 120"/>
                <a:gd name="T4" fmla="*/ 3 w 116"/>
                <a:gd name="T5" fmla="*/ 39 h 120"/>
                <a:gd name="T6" fmla="*/ 15 w 116"/>
                <a:gd name="T7" fmla="*/ 45 h 120"/>
                <a:gd name="T8" fmla="*/ 56 w 116"/>
                <a:gd name="T9" fmla="*/ 16 h 120"/>
                <a:gd name="T10" fmla="*/ 100 w 116"/>
                <a:gd name="T11" fmla="*/ 60 h 120"/>
                <a:gd name="T12" fmla="*/ 56 w 116"/>
                <a:gd name="T13" fmla="*/ 104 h 120"/>
                <a:gd name="T14" fmla="*/ 56 w 116"/>
                <a:gd name="T15" fmla="*/ 104 h 120"/>
                <a:gd name="T16" fmla="*/ 43 w 116"/>
                <a:gd name="T17" fmla="*/ 110 h 120"/>
                <a:gd name="T18" fmla="*/ 44 w 116"/>
                <a:gd name="T19" fmla="*/ 113 h 120"/>
                <a:gd name="T20" fmla="*/ 46 w 116"/>
                <a:gd name="T21" fmla="*/ 119 h 120"/>
                <a:gd name="T22" fmla="*/ 56 w 116"/>
                <a:gd name="T23" fmla="*/ 120 h 120"/>
                <a:gd name="T24" fmla="*/ 116 w 116"/>
                <a:gd name="T25" fmla="*/ 60 h 120"/>
                <a:gd name="T26" fmla="*/ 56 w 116"/>
                <a:gd name="T2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20">
                  <a:moveTo>
                    <a:pt x="56" y="0"/>
                  </a:moveTo>
                  <a:cubicBezTo>
                    <a:pt x="30" y="0"/>
                    <a:pt x="8" y="17"/>
                    <a:pt x="0" y="40"/>
                  </a:cubicBezTo>
                  <a:cubicBezTo>
                    <a:pt x="1" y="40"/>
                    <a:pt x="2" y="39"/>
                    <a:pt x="3" y="39"/>
                  </a:cubicBezTo>
                  <a:cubicBezTo>
                    <a:pt x="8" y="39"/>
                    <a:pt x="12" y="42"/>
                    <a:pt x="15" y="45"/>
                  </a:cubicBezTo>
                  <a:cubicBezTo>
                    <a:pt x="21" y="28"/>
                    <a:pt x="37" y="16"/>
                    <a:pt x="56" y="16"/>
                  </a:cubicBezTo>
                  <a:cubicBezTo>
                    <a:pt x="80" y="16"/>
                    <a:pt x="100" y="36"/>
                    <a:pt x="100" y="60"/>
                  </a:cubicBezTo>
                  <a:cubicBezTo>
                    <a:pt x="100" y="84"/>
                    <a:pt x="80" y="104"/>
                    <a:pt x="5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3" y="111"/>
                    <a:pt x="44" y="112"/>
                    <a:pt x="44" y="113"/>
                  </a:cubicBezTo>
                  <a:cubicBezTo>
                    <a:pt x="45" y="115"/>
                    <a:pt x="46" y="117"/>
                    <a:pt x="46" y="119"/>
                  </a:cubicBezTo>
                  <a:cubicBezTo>
                    <a:pt x="49" y="120"/>
                    <a:pt x="52" y="120"/>
                    <a:pt x="56" y="120"/>
                  </a:cubicBezTo>
                  <a:cubicBezTo>
                    <a:pt x="89" y="120"/>
                    <a:pt x="116" y="93"/>
                    <a:pt x="116" y="60"/>
                  </a:cubicBezTo>
                  <a:cubicBezTo>
                    <a:pt x="116" y="27"/>
                    <a:pt x="89" y="0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3481429" y="4668950"/>
              <a:ext cx="76259" cy="63808"/>
            </a:xfrm>
            <a:custGeom>
              <a:avLst/>
              <a:gdLst>
                <a:gd name="T0" fmla="*/ 17 w 21"/>
                <a:gd name="T1" fmla="*/ 0 h 17"/>
                <a:gd name="T2" fmla="*/ 0 w 21"/>
                <a:gd name="T3" fmla="*/ 8 h 17"/>
                <a:gd name="T4" fmla="*/ 1 w 21"/>
                <a:gd name="T5" fmla="*/ 11 h 17"/>
                <a:gd name="T6" fmla="*/ 10 w 21"/>
                <a:gd name="T7" fmla="*/ 17 h 17"/>
                <a:gd name="T8" fmla="*/ 14 w 21"/>
                <a:gd name="T9" fmla="*/ 16 h 17"/>
                <a:gd name="T10" fmla="*/ 19 w 21"/>
                <a:gd name="T11" fmla="*/ 3 h 17"/>
                <a:gd name="T12" fmla="*/ 17 w 21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7">
                  <a:moveTo>
                    <a:pt x="17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2" y="15"/>
                    <a:pt x="6" y="17"/>
                    <a:pt x="10" y="17"/>
                  </a:cubicBezTo>
                  <a:cubicBezTo>
                    <a:pt x="11" y="17"/>
                    <a:pt x="12" y="17"/>
                    <a:pt x="14" y="16"/>
                  </a:cubicBezTo>
                  <a:cubicBezTo>
                    <a:pt x="19" y="14"/>
                    <a:pt x="21" y="8"/>
                    <a:pt x="19" y="3"/>
                  </a:cubicBezTo>
                  <a:cubicBezTo>
                    <a:pt x="18" y="2"/>
                    <a:pt x="18" y="1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3347588" y="4418386"/>
              <a:ext cx="284802" cy="295696"/>
            </a:xfrm>
            <a:custGeom>
              <a:avLst/>
              <a:gdLst>
                <a:gd name="T0" fmla="*/ 75 w 77"/>
                <a:gd name="T1" fmla="*/ 47 h 80"/>
                <a:gd name="T2" fmla="*/ 69 w 77"/>
                <a:gd name="T3" fmla="*/ 44 h 80"/>
                <a:gd name="T4" fmla="*/ 52 w 77"/>
                <a:gd name="T5" fmla="*/ 24 h 80"/>
                <a:gd name="T6" fmla="*/ 27 w 77"/>
                <a:gd name="T7" fmla="*/ 8 h 80"/>
                <a:gd name="T8" fmla="*/ 27 w 77"/>
                <a:gd name="T9" fmla="*/ 8 h 80"/>
                <a:gd name="T10" fmla="*/ 26 w 77"/>
                <a:gd name="T11" fmla="*/ 6 h 80"/>
                <a:gd name="T12" fmla="*/ 17 w 77"/>
                <a:gd name="T13" fmla="*/ 0 h 80"/>
                <a:gd name="T14" fmla="*/ 13 w 77"/>
                <a:gd name="T15" fmla="*/ 1 h 80"/>
                <a:gd name="T16" fmla="*/ 8 w 77"/>
                <a:gd name="T17" fmla="*/ 14 h 80"/>
                <a:gd name="T18" fmla="*/ 9 w 77"/>
                <a:gd name="T19" fmla="*/ 15 h 80"/>
                <a:gd name="T20" fmla="*/ 4 w 77"/>
                <a:gd name="T21" fmla="*/ 45 h 80"/>
                <a:gd name="T22" fmla="*/ 8 w 77"/>
                <a:gd name="T23" fmla="*/ 71 h 80"/>
                <a:gd name="T24" fmla="*/ 6 w 77"/>
                <a:gd name="T25" fmla="*/ 77 h 80"/>
                <a:gd name="T26" fmla="*/ 12 w 77"/>
                <a:gd name="T27" fmla="*/ 80 h 80"/>
                <a:gd name="T28" fmla="*/ 17 w 77"/>
                <a:gd name="T29" fmla="*/ 79 h 80"/>
                <a:gd name="T30" fmla="*/ 69 w 77"/>
                <a:gd name="T31" fmla="*/ 57 h 80"/>
                <a:gd name="T32" fmla="*/ 75 w 77"/>
                <a:gd name="T33" fmla="*/ 4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80">
                  <a:moveTo>
                    <a:pt x="75" y="47"/>
                  </a:moveTo>
                  <a:cubicBezTo>
                    <a:pt x="74" y="44"/>
                    <a:pt x="69" y="44"/>
                    <a:pt x="69" y="44"/>
                  </a:cubicBezTo>
                  <a:cubicBezTo>
                    <a:pt x="60" y="43"/>
                    <a:pt x="52" y="24"/>
                    <a:pt x="52" y="24"/>
                  </a:cubicBezTo>
                  <a:cubicBezTo>
                    <a:pt x="47" y="14"/>
                    <a:pt x="3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7"/>
                    <a:pt x="26" y="7"/>
                    <a:pt x="26" y="6"/>
                  </a:cubicBezTo>
                  <a:cubicBezTo>
                    <a:pt x="25" y="3"/>
                    <a:pt x="21" y="0"/>
                    <a:pt x="17" y="0"/>
                  </a:cubicBezTo>
                  <a:cubicBezTo>
                    <a:pt x="16" y="0"/>
                    <a:pt x="15" y="1"/>
                    <a:pt x="13" y="1"/>
                  </a:cubicBezTo>
                  <a:cubicBezTo>
                    <a:pt x="8" y="3"/>
                    <a:pt x="6" y="9"/>
                    <a:pt x="8" y="14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2" y="23"/>
                    <a:pt x="0" y="34"/>
                    <a:pt x="4" y="45"/>
                  </a:cubicBezTo>
                  <a:cubicBezTo>
                    <a:pt x="4" y="45"/>
                    <a:pt x="13" y="63"/>
                    <a:pt x="8" y="71"/>
                  </a:cubicBezTo>
                  <a:cubicBezTo>
                    <a:pt x="7" y="71"/>
                    <a:pt x="5" y="74"/>
                    <a:pt x="6" y="77"/>
                  </a:cubicBezTo>
                  <a:cubicBezTo>
                    <a:pt x="7" y="79"/>
                    <a:pt x="9" y="80"/>
                    <a:pt x="12" y="80"/>
                  </a:cubicBezTo>
                  <a:cubicBezTo>
                    <a:pt x="14" y="80"/>
                    <a:pt x="16" y="80"/>
                    <a:pt x="17" y="79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74" y="55"/>
                    <a:pt x="77" y="51"/>
                    <a:pt x="75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00239" y="1581153"/>
            <a:ext cx="3054902" cy="4316967"/>
            <a:chOff x="925427" y="1870308"/>
            <a:chExt cx="2555291" cy="3610953"/>
          </a:xfrm>
        </p:grpSpPr>
        <p:grpSp>
          <p:nvGrpSpPr>
            <p:cNvPr id="29" name="组合 28"/>
            <p:cNvGrpSpPr/>
            <p:nvPr/>
          </p:nvGrpSpPr>
          <p:grpSpPr>
            <a:xfrm>
              <a:off x="2168525" y="2523056"/>
              <a:ext cx="1312193" cy="2534202"/>
              <a:chOff x="-3768725" y="1125538"/>
              <a:chExt cx="2517775" cy="4862513"/>
            </a:xfrm>
          </p:grpSpPr>
          <p:sp>
            <p:nvSpPr>
              <p:cNvPr id="46" name="ïşḻïďê-Freeform 35"/>
              <p:cNvSpPr/>
              <p:nvPr/>
            </p:nvSpPr>
            <p:spPr bwMode="auto">
              <a:xfrm>
                <a:off x="-3741738" y="1125538"/>
                <a:ext cx="2478087" cy="4862513"/>
              </a:xfrm>
              <a:custGeom>
                <a:avLst/>
                <a:gdLst>
                  <a:gd name="T0" fmla="*/ 1393 w 1393"/>
                  <a:gd name="T1" fmla="*/ 2559 h 2739"/>
                  <a:gd name="T2" fmla="*/ 1213 w 1393"/>
                  <a:gd name="T3" fmla="*/ 2739 h 2739"/>
                  <a:gd name="T4" fmla="*/ 180 w 1393"/>
                  <a:gd name="T5" fmla="*/ 2739 h 2739"/>
                  <a:gd name="T6" fmla="*/ 0 w 1393"/>
                  <a:gd name="T7" fmla="*/ 2559 h 2739"/>
                  <a:gd name="T8" fmla="*/ 0 w 1393"/>
                  <a:gd name="T9" fmla="*/ 180 h 2739"/>
                  <a:gd name="T10" fmla="*/ 180 w 1393"/>
                  <a:gd name="T11" fmla="*/ 0 h 2739"/>
                  <a:gd name="T12" fmla="*/ 1213 w 1393"/>
                  <a:gd name="T13" fmla="*/ 0 h 2739"/>
                  <a:gd name="T14" fmla="*/ 1393 w 1393"/>
                  <a:gd name="T15" fmla="*/ 180 h 2739"/>
                  <a:gd name="T16" fmla="*/ 1393 w 1393"/>
                  <a:gd name="T17" fmla="*/ 2559 h 2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3" h="2739">
                    <a:moveTo>
                      <a:pt x="1393" y="2559"/>
                    </a:moveTo>
                    <a:cubicBezTo>
                      <a:pt x="1393" y="2658"/>
                      <a:pt x="1312" y="2739"/>
                      <a:pt x="1213" y="2739"/>
                    </a:cubicBezTo>
                    <a:cubicBezTo>
                      <a:pt x="180" y="2739"/>
                      <a:pt x="180" y="2739"/>
                      <a:pt x="180" y="2739"/>
                    </a:cubicBezTo>
                    <a:cubicBezTo>
                      <a:pt x="81" y="2739"/>
                      <a:pt x="0" y="2658"/>
                      <a:pt x="0" y="2559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81"/>
                      <a:pt x="81" y="0"/>
                      <a:pt x="180" y="0"/>
                    </a:cubicBezTo>
                    <a:cubicBezTo>
                      <a:pt x="1213" y="0"/>
                      <a:pt x="1213" y="0"/>
                      <a:pt x="1213" y="0"/>
                    </a:cubicBezTo>
                    <a:cubicBezTo>
                      <a:pt x="1312" y="0"/>
                      <a:pt x="1393" y="81"/>
                      <a:pt x="1393" y="180"/>
                    </a:cubicBezTo>
                    <a:cubicBezTo>
                      <a:pt x="1393" y="2559"/>
                      <a:pt x="1393" y="2559"/>
                      <a:pt x="1393" y="255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7" name="ïşḻïďê-Freeform 36"/>
              <p:cNvSpPr/>
              <p:nvPr/>
            </p:nvSpPr>
            <p:spPr bwMode="auto">
              <a:xfrm>
                <a:off x="-3713163" y="1141413"/>
                <a:ext cx="2430462" cy="4830763"/>
              </a:xfrm>
              <a:custGeom>
                <a:avLst/>
                <a:gdLst>
                  <a:gd name="T0" fmla="*/ 1366 w 1366"/>
                  <a:gd name="T1" fmla="*/ 2542 h 2721"/>
                  <a:gd name="T2" fmla="*/ 1189 w 1366"/>
                  <a:gd name="T3" fmla="*/ 2721 h 2721"/>
                  <a:gd name="T4" fmla="*/ 176 w 1366"/>
                  <a:gd name="T5" fmla="*/ 2721 h 2721"/>
                  <a:gd name="T6" fmla="*/ 0 w 1366"/>
                  <a:gd name="T7" fmla="*/ 2542 h 2721"/>
                  <a:gd name="T8" fmla="*/ 0 w 1366"/>
                  <a:gd name="T9" fmla="*/ 179 h 2721"/>
                  <a:gd name="T10" fmla="*/ 176 w 1366"/>
                  <a:gd name="T11" fmla="*/ 0 h 2721"/>
                  <a:gd name="T12" fmla="*/ 1189 w 1366"/>
                  <a:gd name="T13" fmla="*/ 0 h 2721"/>
                  <a:gd name="T14" fmla="*/ 1366 w 1366"/>
                  <a:gd name="T15" fmla="*/ 179 h 2721"/>
                  <a:gd name="T16" fmla="*/ 1366 w 1366"/>
                  <a:gd name="T17" fmla="*/ 2542 h 2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6" h="2721">
                    <a:moveTo>
                      <a:pt x="1366" y="2542"/>
                    </a:moveTo>
                    <a:cubicBezTo>
                      <a:pt x="1366" y="2641"/>
                      <a:pt x="1287" y="2721"/>
                      <a:pt x="1189" y="2721"/>
                    </a:cubicBezTo>
                    <a:cubicBezTo>
                      <a:pt x="176" y="2721"/>
                      <a:pt x="176" y="2721"/>
                      <a:pt x="176" y="2721"/>
                    </a:cubicBezTo>
                    <a:cubicBezTo>
                      <a:pt x="79" y="2721"/>
                      <a:pt x="0" y="2641"/>
                      <a:pt x="0" y="2542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0" y="80"/>
                      <a:pt x="79" y="0"/>
                      <a:pt x="176" y="0"/>
                    </a:cubicBezTo>
                    <a:cubicBezTo>
                      <a:pt x="1189" y="0"/>
                      <a:pt x="1189" y="0"/>
                      <a:pt x="1189" y="0"/>
                    </a:cubicBezTo>
                    <a:cubicBezTo>
                      <a:pt x="1287" y="0"/>
                      <a:pt x="1366" y="80"/>
                      <a:pt x="1366" y="179"/>
                    </a:cubicBezTo>
                    <a:cubicBezTo>
                      <a:pt x="1366" y="2542"/>
                      <a:pt x="1366" y="2542"/>
                      <a:pt x="1366" y="2542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8" name="ïşḻïďê-Oval 37"/>
              <p:cNvSpPr/>
              <p:nvPr/>
            </p:nvSpPr>
            <p:spPr bwMode="auto">
              <a:xfrm>
                <a:off x="-2693988" y="5486400"/>
                <a:ext cx="403225" cy="4016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9" name="ïşḻïďê-Oval 38"/>
              <p:cNvSpPr/>
              <p:nvPr/>
            </p:nvSpPr>
            <p:spPr bwMode="auto">
              <a:xfrm>
                <a:off x="-2673350" y="5507038"/>
                <a:ext cx="361950" cy="3603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0" name="ïşḻïďê-Freeform 39"/>
              <p:cNvSpPr/>
              <p:nvPr/>
            </p:nvSpPr>
            <p:spPr bwMode="auto">
              <a:xfrm>
                <a:off x="-2520950" y="1254125"/>
                <a:ext cx="47625" cy="46038"/>
              </a:xfrm>
              <a:custGeom>
                <a:avLst/>
                <a:gdLst>
                  <a:gd name="T0" fmla="*/ 13 w 27"/>
                  <a:gd name="T1" fmla="*/ 0 h 26"/>
                  <a:gd name="T2" fmla="*/ 0 w 27"/>
                  <a:gd name="T3" fmla="*/ 13 h 26"/>
                  <a:gd name="T4" fmla="*/ 13 w 27"/>
                  <a:gd name="T5" fmla="*/ 26 h 26"/>
                  <a:gd name="T6" fmla="*/ 25 w 27"/>
                  <a:gd name="T7" fmla="*/ 13 h 26"/>
                  <a:gd name="T8" fmla="*/ 27 w 27"/>
                  <a:gd name="T9" fmla="*/ 13 h 26"/>
                  <a:gd name="T10" fmla="*/ 27 w 27"/>
                  <a:gd name="T11" fmla="*/ 13 h 26"/>
                  <a:gd name="T12" fmla="*/ 25 w 27"/>
                  <a:gd name="T13" fmla="*/ 13 h 26"/>
                  <a:gd name="T14" fmla="*/ 13 w 27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5" y="20"/>
                      <a:pt x="25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1" name="ïşḻïďê-Freeform 40"/>
              <p:cNvSpPr/>
              <p:nvPr/>
            </p:nvSpPr>
            <p:spPr bwMode="auto">
              <a:xfrm>
                <a:off x="-2528888" y="1246188"/>
                <a:ext cx="58737" cy="60325"/>
              </a:xfrm>
              <a:custGeom>
                <a:avLst/>
                <a:gdLst>
                  <a:gd name="T0" fmla="*/ 33 w 33"/>
                  <a:gd name="T1" fmla="*/ 17 h 34"/>
                  <a:gd name="T2" fmla="*/ 33 w 33"/>
                  <a:gd name="T3" fmla="*/ 17 h 34"/>
                  <a:gd name="T4" fmla="*/ 33 w 33"/>
                  <a:gd name="T5" fmla="*/ 17 h 34"/>
                  <a:gd name="T6" fmla="*/ 17 w 33"/>
                  <a:gd name="T7" fmla="*/ 0 h 34"/>
                  <a:gd name="T8" fmla="*/ 0 w 33"/>
                  <a:gd name="T9" fmla="*/ 17 h 34"/>
                  <a:gd name="T10" fmla="*/ 17 w 33"/>
                  <a:gd name="T11" fmla="*/ 34 h 34"/>
                  <a:gd name="T12" fmla="*/ 33 w 33"/>
                  <a:gd name="T13" fmla="*/ 17 h 34"/>
                  <a:gd name="T14" fmla="*/ 31 w 33"/>
                  <a:gd name="T15" fmla="*/ 17 h 34"/>
                  <a:gd name="T16" fmla="*/ 29 w 33"/>
                  <a:gd name="T17" fmla="*/ 17 h 34"/>
                  <a:gd name="T18" fmla="*/ 17 w 33"/>
                  <a:gd name="T19" fmla="*/ 30 h 34"/>
                  <a:gd name="T20" fmla="*/ 4 w 33"/>
                  <a:gd name="T21" fmla="*/ 17 h 34"/>
                  <a:gd name="T22" fmla="*/ 17 w 33"/>
                  <a:gd name="T23" fmla="*/ 4 h 34"/>
                  <a:gd name="T24" fmla="*/ 29 w 33"/>
                  <a:gd name="T25" fmla="*/ 17 h 34"/>
                  <a:gd name="T26" fmla="*/ 31 w 33"/>
                  <a:gd name="T27" fmla="*/ 17 h 34"/>
                  <a:gd name="T28" fmla="*/ 33 w 33"/>
                  <a:gd name="T29" fmla="*/ 17 h 34"/>
                  <a:gd name="T30" fmla="*/ 33 w 33"/>
                  <a:gd name="T31" fmla="*/ 17 h 34"/>
                  <a:gd name="T32" fmla="*/ 17 w 33"/>
                  <a:gd name="T3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34">
                    <a:moveTo>
                      <a:pt x="33" y="17"/>
                    </a:move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0" y="26"/>
                      <a:pt x="7" y="34"/>
                      <a:pt x="17" y="34"/>
                    </a:cubicBezTo>
                    <a:cubicBezTo>
                      <a:pt x="26" y="34"/>
                      <a:pt x="33" y="26"/>
                      <a:pt x="33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4"/>
                      <a:pt x="24" y="30"/>
                      <a:pt x="17" y="30"/>
                    </a:cubicBezTo>
                    <a:cubicBezTo>
                      <a:pt x="10" y="30"/>
                      <a:pt x="4" y="24"/>
                      <a:pt x="4" y="17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24" y="4"/>
                      <a:pt x="29" y="10"/>
                      <a:pt x="29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8"/>
                      <a:pt x="26" y="0"/>
                      <a:pt x="1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2" name="ïşḻïďê-Freeform 41"/>
              <p:cNvSpPr/>
              <p:nvPr/>
            </p:nvSpPr>
            <p:spPr bwMode="auto">
              <a:xfrm>
                <a:off x="-2930525" y="1395413"/>
                <a:ext cx="77787" cy="74613"/>
              </a:xfrm>
              <a:custGeom>
                <a:avLst/>
                <a:gdLst>
                  <a:gd name="T0" fmla="*/ 21 w 44"/>
                  <a:gd name="T1" fmla="*/ 0 h 42"/>
                  <a:gd name="T2" fmla="*/ 6 w 44"/>
                  <a:gd name="T3" fmla="*/ 6 h 42"/>
                  <a:gd name="T4" fmla="*/ 0 w 44"/>
                  <a:gd name="T5" fmla="*/ 21 h 42"/>
                  <a:gd name="T6" fmla="*/ 6 w 44"/>
                  <a:gd name="T7" fmla="*/ 36 h 42"/>
                  <a:gd name="T8" fmla="*/ 21 w 44"/>
                  <a:gd name="T9" fmla="*/ 42 h 42"/>
                  <a:gd name="T10" fmla="*/ 36 w 44"/>
                  <a:gd name="T11" fmla="*/ 36 h 42"/>
                  <a:gd name="T12" fmla="*/ 42 w 44"/>
                  <a:gd name="T13" fmla="*/ 21 h 42"/>
                  <a:gd name="T14" fmla="*/ 44 w 44"/>
                  <a:gd name="T15" fmla="*/ 21 h 42"/>
                  <a:gd name="T16" fmla="*/ 44 w 44"/>
                  <a:gd name="T17" fmla="*/ 21 h 42"/>
                  <a:gd name="T18" fmla="*/ 42 w 44"/>
                  <a:gd name="T19" fmla="*/ 21 h 42"/>
                  <a:gd name="T20" fmla="*/ 36 w 44"/>
                  <a:gd name="T21" fmla="*/ 6 h 42"/>
                  <a:gd name="T22" fmla="*/ 21 w 44"/>
                  <a:gd name="T2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42">
                    <a:moveTo>
                      <a:pt x="21" y="0"/>
                    </a:moveTo>
                    <a:cubicBezTo>
                      <a:pt x="15" y="0"/>
                      <a:pt x="10" y="3"/>
                      <a:pt x="6" y="6"/>
                    </a:cubicBezTo>
                    <a:cubicBezTo>
                      <a:pt x="3" y="10"/>
                      <a:pt x="0" y="15"/>
                      <a:pt x="0" y="21"/>
                    </a:cubicBezTo>
                    <a:cubicBezTo>
                      <a:pt x="0" y="27"/>
                      <a:pt x="3" y="32"/>
                      <a:pt x="6" y="36"/>
                    </a:cubicBezTo>
                    <a:cubicBezTo>
                      <a:pt x="10" y="39"/>
                      <a:pt x="15" y="42"/>
                      <a:pt x="21" y="42"/>
                    </a:cubicBezTo>
                    <a:cubicBezTo>
                      <a:pt x="27" y="42"/>
                      <a:pt x="32" y="39"/>
                      <a:pt x="36" y="36"/>
                    </a:cubicBezTo>
                    <a:cubicBezTo>
                      <a:pt x="39" y="32"/>
                      <a:pt x="42" y="27"/>
                      <a:pt x="42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15"/>
                      <a:pt x="39" y="10"/>
                      <a:pt x="36" y="6"/>
                    </a:cubicBezTo>
                    <a:cubicBezTo>
                      <a:pt x="32" y="3"/>
                      <a:pt x="27" y="0"/>
                      <a:pt x="21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3" name="ïşḻïďê-Freeform 42"/>
              <p:cNvSpPr/>
              <p:nvPr/>
            </p:nvSpPr>
            <p:spPr bwMode="auto">
              <a:xfrm>
                <a:off x="-2938463" y="1389063"/>
                <a:ext cx="88900" cy="88900"/>
              </a:xfrm>
              <a:custGeom>
                <a:avLst/>
                <a:gdLst>
                  <a:gd name="T0" fmla="*/ 50 w 50"/>
                  <a:gd name="T1" fmla="*/ 25 h 50"/>
                  <a:gd name="T2" fmla="*/ 50 w 50"/>
                  <a:gd name="T3" fmla="*/ 25 h 50"/>
                  <a:gd name="T4" fmla="*/ 50 w 50"/>
                  <a:gd name="T5" fmla="*/ 25 h 50"/>
                  <a:gd name="T6" fmla="*/ 25 w 50"/>
                  <a:gd name="T7" fmla="*/ 0 h 50"/>
                  <a:gd name="T8" fmla="*/ 0 w 50"/>
                  <a:gd name="T9" fmla="*/ 25 h 50"/>
                  <a:gd name="T10" fmla="*/ 25 w 50"/>
                  <a:gd name="T11" fmla="*/ 50 h 50"/>
                  <a:gd name="T12" fmla="*/ 50 w 50"/>
                  <a:gd name="T13" fmla="*/ 25 h 50"/>
                  <a:gd name="T14" fmla="*/ 48 w 50"/>
                  <a:gd name="T15" fmla="*/ 25 h 50"/>
                  <a:gd name="T16" fmla="*/ 46 w 50"/>
                  <a:gd name="T17" fmla="*/ 25 h 50"/>
                  <a:gd name="T18" fmla="*/ 40 w 50"/>
                  <a:gd name="T19" fmla="*/ 40 h 50"/>
                  <a:gd name="T20" fmla="*/ 25 w 50"/>
                  <a:gd name="T21" fmla="*/ 46 h 50"/>
                  <a:gd name="T22" fmla="*/ 10 w 50"/>
                  <a:gd name="T23" fmla="*/ 40 h 50"/>
                  <a:gd name="T24" fmla="*/ 4 w 50"/>
                  <a:gd name="T25" fmla="*/ 25 h 50"/>
                  <a:gd name="T26" fmla="*/ 10 w 50"/>
                  <a:gd name="T27" fmla="*/ 10 h 50"/>
                  <a:gd name="T28" fmla="*/ 25 w 50"/>
                  <a:gd name="T29" fmla="*/ 4 h 50"/>
                  <a:gd name="T30" fmla="*/ 40 w 50"/>
                  <a:gd name="T31" fmla="*/ 10 h 50"/>
                  <a:gd name="T32" fmla="*/ 46 w 50"/>
                  <a:gd name="T33" fmla="*/ 25 h 50"/>
                  <a:gd name="T34" fmla="*/ 48 w 50"/>
                  <a:gd name="T35" fmla="*/ 25 h 50"/>
                  <a:gd name="T36" fmla="*/ 50 w 50"/>
                  <a:gd name="T37" fmla="*/ 25 h 50"/>
                  <a:gd name="T38" fmla="*/ 50 w 50"/>
                  <a:gd name="T39" fmla="*/ 25 h 50"/>
                  <a:gd name="T40" fmla="*/ 25 w 50"/>
                  <a:gd name="T4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50">
                    <a:moveTo>
                      <a:pt x="50" y="25"/>
                    </a:move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39" y="50"/>
                      <a:pt x="50" y="39"/>
                      <a:pt x="50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1"/>
                      <a:pt x="43" y="36"/>
                      <a:pt x="40" y="40"/>
                    </a:cubicBezTo>
                    <a:cubicBezTo>
                      <a:pt x="36" y="43"/>
                      <a:pt x="31" y="46"/>
                      <a:pt x="25" y="46"/>
                    </a:cubicBezTo>
                    <a:cubicBezTo>
                      <a:pt x="19" y="46"/>
                      <a:pt x="14" y="43"/>
                      <a:pt x="10" y="40"/>
                    </a:cubicBezTo>
                    <a:cubicBezTo>
                      <a:pt x="7" y="36"/>
                      <a:pt x="4" y="31"/>
                      <a:pt x="4" y="25"/>
                    </a:cubicBezTo>
                    <a:cubicBezTo>
                      <a:pt x="4" y="19"/>
                      <a:pt x="7" y="14"/>
                      <a:pt x="10" y="10"/>
                    </a:cubicBezTo>
                    <a:cubicBezTo>
                      <a:pt x="14" y="7"/>
                      <a:pt x="19" y="4"/>
                      <a:pt x="25" y="4"/>
                    </a:cubicBezTo>
                    <a:cubicBezTo>
                      <a:pt x="31" y="4"/>
                      <a:pt x="36" y="7"/>
                      <a:pt x="40" y="10"/>
                    </a:cubicBezTo>
                    <a:cubicBezTo>
                      <a:pt x="43" y="14"/>
                      <a:pt x="46" y="19"/>
                      <a:pt x="46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4" name="ïşḻïďê-Freeform 43"/>
              <p:cNvSpPr/>
              <p:nvPr/>
            </p:nvSpPr>
            <p:spPr bwMode="auto">
              <a:xfrm>
                <a:off x="-2695575" y="1419225"/>
                <a:ext cx="393700" cy="39688"/>
              </a:xfrm>
              <a:custGeom>
                <a:avLst/>
                <a:gdLst>
                  <a:gd name="T0" fmla="*/ 210 w 221"/>
                  <a:gd name="T1" fmla="*/ 0 h 23"/>
                  <a:gd name="T2" fmla="*/ 11 w 221"/>
                  <a:gd name="T3" fmla="*/ 0 h 23"/>
                  <a:gd name="T4" fmla="*/ 0 w 221"/>
                  <a:gd name="T5" fmla="*/ 11 h 23"/>
                  <a:gd name="T6" fmla="*/ 11 w 221"/>
                  <a:gd name="T7" fmla="*/ 23 h 23"/>
                  <a:gd name="T8" fmla="*/ 210 w 221"/>
                  <a:gd name="T9" fmla="*/ 23 h 23"/>
                  <a:gd name="T10" fmla="*/ 221 w 221"/>
                  <a:gd name="T11" fmla="*/ 11 h 23"/>
                  <a:gd name="T12" fmla="*/ 210 w 221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1" h="23">
                    <a:moveTo>
                      <a:pt x="21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1" y="23"/>
                    </a:cubicBezTo>
                    <a:cubicBezTo>
                      <a:pt x="210" y="23"/>
                      <a:pt x="210" y="23"/>
                      <a:pt x="210" y="23"/>
                    </a:cubicBezTo>
                    <a:cubicBezTo>
                      <a:pt x="216" y="23"/>
                      <a:pt x="221" y="18"/>
                      <a:pt x="221" y="11"/>
                    </a:cubicBezTo>
                    <a:cubicBezTo>
                      <a:pt x="221" y="5"/>
                      <a:pt x="216" y="0"/>
                      <a:pt x="210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5" name="ïşḻïďê-Rectangle 44"/>
              <p:cNvSpPr/>
              <p:nvPr/>
            </p:nvSpPr>
            <p:spPr bwMode="auto">
              <a:xfrm>
                <a:off x="-3605213" y="1709738"/>
                <a:ext cx="2209800" cy="3695700"/>
              </a:xfrm>
              <a:prstGeom prst="rect">
                <a:avLst/>
              </a:prstGeom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6" name="ïṧḷïḓê-Freeform 45"/>
              <p:cNvSpPr/>
              <p:nvPr/>
            </p:nvSpPr>
            <p:spPr bwMode="auto">
              <a:xfrm>
                <a:off x="-3611563" y="1703388"/>
                <a:ext cx="2224087" cy="3709988"/>
              </a:xfrm>
              <a:custGeom>
                <a:avLst/>
                <a:gdLst>
                  <a:gd name="T0" fmla="*/ 1396 w 1401"/>
                  <a:gd name="T1" fmla="*/ 2332 h 2337"/>
                  <a:gd name="T2" fmla="*/ 1396 w 1401"/>
                  <a:gd name="T3" fmla="*/ 2328 h 2337"/>
                  <a:gd name="T4" fmla="*/ 9 w 1401"/>
                  <a:gd name="T5" fmla="*/ 2328 h 2337"/>
                  <a:gd name="T6" fmla="*/ 9 w 1401"/>
                  <a:gd name="T7" fmla="*/ 8 h 2337"/>
                  <a:gd name="T8" fmla="*/ 1392 w 1401"/>
                  <a:gd name="T9" fmla="*/ 8 h 2337"/>
                  <a:gd name="T10" fmla="*/ 1392 w 1401"/>
                  <a:gd name="T11" fmla="*/ 2332 h 2337"/>
                  <a:gd name="T12" fmla="*/ 1396 w 1401"/>
                  <a:gd name="T13" fmla="*/ 2332 h 2337"/>
                  <a:gd name="T14" fmla="*/ 1396 w 1401"/>
                  <a:gd name="T15" fmla="*/ 2328 h 2337"/>
                  <a:gd name="T16" fmla="*/ 1396 w 1401"/>
                  <a:gd name="T17" fmla="*/ 2332 h 2337"/>
                  <a:gd name="T18" fmla="*/ 1401 w 1401"/>
                  <a:gd name="T19" fmla="*/ 2332 h 2337"/>
                  <a:gd name="T20" fmla="*/ 1401 w 1401"/>
                  <a:gd name="T21" fmla="*/ 0 h 2337"/>
                  <a:gd name="T22" fmla="*/ 0 w 1401"/>
                  <a:gd name="T23" fmla="*/ 0 h 2337"/>
                  <a:gd name="T24" fmla="*/ 0 w 1401"/>
                  <a:gd name="T25" fmla="*/ 2337 h 2337"/>
                  <a:gd name="T26" fmla="*/ 1401 w 1401"/>
                  <a:gd name="T27" fmla="*/ 2337 h 2337"/>
                  <a:gd name="T28" fmla="*/ 1401 w 1401"/>
                  <a:gd name="T29" fmla="*/ 2332 h 2337"/>
                  <a:gd name="T30" fmla="*/ 1396 w 1401"/>
                  <a:gd name="T31" fmla="*/ 2332 h 2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01" h="2337">
                    <a:moveTo>
                      <a:pt x="1396" y="2332"/>
                    </a:moveTo>
                    <a:lnTo>
                      <a:pt x="1396" y="2328"/>
                    </a:lnTo>
                    <a:lnTo>
                      <a:pt x="9" y="2328"/>
                    </a:lnTo>
                    <a:lnTo>
                      <a:pt x="9" y="8"/>
                    </a:lnTo>
                    <a:lnTo>
                      <a:pt x="1392" y="8"/>
                    </a:lnTo>
                    <a:lnTo>
                      <a:pt x="1392" y="2332"/>
                    </a:lnTo>
                    <a:lnTo>
                      <a:pt x="1396" y="2332"/>
                    </a:lnTo>
                    <a:lnTo>
                      <a:pt x="1396" y="2328"/>
                    </a:lnTo>
                    <a:lnTo>
                      <a:pt x="1396" y="2332"/>
                    </a:lnTo>
                    <a:lnTo>
                      <a:pt x="1401" y="2332"/>
                    </a:lnTo>
                    <a:lnTo>
                      <a:pt x="1401" y="0"/>
                    </a:lnTo>
                    <a:lnTo>
                      <a:pt x="0" y="0"/>
                    </a:lnTo>
                    <a:lnTo>
                      <a:pt x="0" y="2337"/>
                    </a:lnTo>
                    <a:lnTo>
                      <a:pt x="1401" y="2337"/>
                    </a:lnTo>
                    <a:lnTo>
                      <a:pt x="1401" y="2332"/>
                    </a:lnTo>
                    <a:lnTo>
                      <a:pt x="1396" y="23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7" name="ïṧḷïḓê-Freeform 46"/>
              <p:cNvSpPr/>
              <p:nvPr/>
            </p:nvSpPr>
            <p:spPr bwMode="auto">
              <a:xfrm>
                <a:off x="-3768725" y="1736725"/>
                <a:ext cx="31750" cy="215900"/>
              </a:xfrm>
              <a:custGeom>
                <a:avLst/>
                <a:gdLst>
                  <a:gd name="T0" fmla="*/ 18 w 18"/>
                  <a:gd name="T1" fmla="*/ 113 h 122"/>
                  <a:gd name="T2" fmla="*/ 9 w 18"/>
                  <a:gd name="T3" fmla="*/ 122 h 122"/>
                  <a:gd name="T4" fmla="*/ 0 w 18"/>
                  <a:gd name="T5" fmla="*/ 113 h 122"/>
                  <a:gd name="T6" fmla="*/ 0 w 18"/>
                  <a:gd name="T7" fmla="*/ 9 h 122"/>
                  <a:gd name="T8" fmla="*/ 9 w 18"/>
                  <a:gd name="T9" fmla="*/ 0 h 122"/>
                  <a:gd name="T10" fmla="*/ 18 w 18"/>
                  <a:gd name="T11" fmla="*/ 9 h 122"/>
                  <a:gd name="T12" fmla="*/ 18 w 18"/>
                  <a:gd name="T13" fmla="*/ 11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22">
                    <a:moveTo>
                      <a:pt x="18" y="113"/>
                    </a:moveTo>
                    <a:cubicBezTo>
                      <a:pt x="18" y="118"/>
                      <a:pt x="14" y="122"/>
                      <a:pt x="9" y="122"/>
                    </a:cubicBezTo>
                    <a:cubicBezTo>
                      <a:pt x="4" y="122"/>
                      <a:pt x="0" y="118"/>
                      <a:pt x="0" y="1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lnTo>
                      <a:pt x="18" y="11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8" name="ïṧḷïḓê-Freeform 47"/>
              <p:cNvSpPr/>
              <p:nvPr/>
            </p:nvSpPr>
            <p:spPr bwMode="auto">
              <a:xfrm>
                <a:off x="-3768725" y="2147888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9" name="ïṧḷïḓê-Freeform 48"/>
              <p:cNvSpPr/>
              <p:nvPr/>
            </p:nvSpPr>
            <p:spPr bwMode="auto">
              <a:xfrm>
                <a:off x="-3768725" y="2609850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60" name="ïṧḷïḓê-Freeform 49"/>
              <p:cNvSpPr/>
              <p:nvPr/>
            </p:nvSpPr>
            <p:spPr bwMode="auto">
              <a:xfrm>
                <a:off x="-1282700" y="2147888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925427" y="1870308"/>
              <a:ext cx="1869723" cy="3610953"/>
              <a:chOff x="-3768725" y="1125538"/>
              <a:chExt cx="2517775" cy="4862513"/>
            </a:xfrm>
          </p:grpSpPr>
          <p:sp>
            <p:nvSpPr>
              <p:cNvPr id="31" name="ïṧḷïḓê-Freeform 20"/>
              <p:cNvSpPr/>
              <p:nvPr/>
            </p:nvSpPr>
            <p:spPr bwMode="auto">
              <a:xfrm>
                <a:off x="-3741738" y="1125538"/>
                <a:ext cx="2478087" cy="4862513"/>
              </a:xfrm>
              <a:custGeom>
                <a:avLst/>
                <a:gdLst>
                  <a:gd name="T0" fmla="*/ 1393 w 1393"/>
                  <a:gd name="T1" fmla="*/ 2559 h 2739"/>
                  <a:gd name="T2" fmla="*/ 1213 w 1393"/>
                  <a:gd name="T3" fmla="*/ 2739 h 2739"/>
                  <a:gd name="T4" fmla="*/ 180 w 1393"/>
                  <a:gd name="T5" fmla="*/ 2739 h 2739"/>
                  <a:gd name="T6" fmla="*/ 0 w 1393"/>
                  <a:gd name="T7" fmla="*/ 2559 h 2739"/>
                  <a:gd name="T8" fmla="*/ 0 w 1393"/>
                  <a:gd name="T9" fmla="*/ 180 h 2739"/>
                  <a:gd name="T10" fmla="*/ 180 w 1393"/>
                  <a:gd name="T11" fmla="*/ 0 h 2739"/>
                  <a:gd name="T12" fmla="*/ 1213 w 1393"/>
                  <a:gd name="T13" fmla="*/ 0 h 2739"/>
                  <a:gd name="T14" fmla="*/ 1393 w 1393"/>
                  <a:gd name="T15" fmla="*/ 180 h 2739"/>
                  <a:gd name="T16" fmla="*/ 1393 w 1393"/>
                  <a:gd name="T17" fmla="*/ 2559 h 2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3" h="2739">
                    <a:moveTo>
                      <a:pt x="1393" y="2559"/>
                    </a:moveTo>
                    <a:cubicBezTo>
                      <a:pt x="1393" y="2658"/>
                      <a:pt x="1312" y="2739"/>
                      <a:pt x="1213" y="2739"/>
                    </a:cubicBezTo>
                    <a:cubicBezTo>
                      <a:pt x="180" y="2739"/>
                      <a:pt x="180" y="2739"/>
                      <a:pt x="180" y="2739"/>
                    </a:cubicBezTo>
                    <a:cubicBezTo>
                      <a:pt x="81" y="2739"/>
                      <a:pt x="0" y="2658"/>
                      <a:pt x="0" y="2559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81"/>
                      <a:pt x="81" y="0"/>
                      <a:pt x="180" y="0"/>
                    </a:cubicBezTo>
                    <a:cubicBezTo>
                      <a:pt x="1213" y="0"/>
                      <a:pt x="1213" y="0"/>
                      <a:pt x="1213" y="0"/>
                    </a:cubicBezTo>
                    <a:cubicBezTo>
                      <a:pt x="1312" y="0"/>
                      <a:pt x="1393" y="81"/>
                      <a:pt x="1393" y="180"/>
                    </a:cubicBezTo>
                    <a:cubicBezTo>
                      <a:pt x="1393" y="2559"/>
                      <a:pt x="1393" y="2559"/>
                      <a:pt x="1393" y="255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2" name="ïṧḷïḓê-Freeform 21"/>
              <p:cNvSpPr/>
              <p:nvPr/>
            </p:nvSpPr>
            <p:spPr bwMode="auto">
              <a:xfrm>
                <a:off x="-3713163" y="1141413"/>
                <a:ext cx="2430462" cy="4830763"/>
              </a:xfrm>
              <a:custGeom>
                <a:avLst/>
                <a:gdLst>
                  <a:gd name="T0" fmla="*/ 1366 w 1366"/>
                  <a:gd name="T1" fmla="*/ 2542 h 2721"/>
                  <a:gd name="T2" fmla="*/ 1189 w 1366"/>
                  <a:gd name="T3" fmla="*/ 2721 h 2721"/>
                  <a:gd name="T4" fmla="*/ 176 w 1366"/>
                  <a:gd name="T5" fmla="*/ 2721 h 2721"/>
                  <a:gd name="T6" fmla="*/ 0 w 1366"/>
                  <a:gd name="T7" fmla="*/ 2542 h 2721"/>
                  <a:gd name="T8" fmla="*/ 0 w 1366"/>
                  <a:gd name="T9" fmla="*/ 179 h 2721"/>
                  <a:gd name="T10" fmla="*/ 176 w 1366"/>
                  <a:gd name="T11" fmla="*/ 0 h 2721"/>
                  <a:gd name="T12" fmla="*/ 1189 w 1366"/>
                  <a:gd name="T13" fmla="*/ 0 h 2721"/>
                  <a:gd name="T14" fmla="*/ 1366 w 1366"/>
                  <a:gd name="T15" fmla="*/ 179 h 2721"/>
                  <a:gd name="T16" fmla="*/ 1366 w 1366"/>
                  <a:gd name="T17" fmla="*/ 2542 h 2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6" h="2721">
                    <a:moveTo>
                      <a:pt x="1366" y="2542"/>
                    </a:moveTo>
                    <a:cubicBezTo>
                      <a:pt x="1366" y="2641"/>
                      <a:pt x="1287" y="2721"/>
                      <a:pt x="1189" y="2721"/>
                    </a:cubicBezTo>
                    <a:cubicBezTo>
                      <a:pt x="176" y="2721"/>
                      <a:pt x="176" y="2721"/>
                      <a:pt x="176" y="2721"/>
                    </a:cubicBezTo>
                    <a:cubicBezTo>
                      <a:pt x="79" y="2721"/>
                      <a:pt x="0" y="2641"/>
                      <a:pt x="0" y="2542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0" y="80"/>
                      <a:pt x="79" y="0"/>
                      <a:pt x="176" y="0"/>
                    </a:cubicBezTo>
                    <a:cubicBezTo>
                      <a:pt x="1189" y="0"/>
                      <a:pt x="1189" y="0"/>
                      <a:pt x="1189" y="0"/>
                    </a:cubicBezTo>
                    <a:cubicBezTo>
                      <a:pt x="1287" y="0"/>
                      <a:pt x="1366" y="80"/>
                      <a:pt x="1366" y="179"/>
                    </a:cubicBezTo>
                    <a:cubicBezTo>
                      <a:pt x="1366" y="2542"/>
                      <a:pt x="1366" y="2542"/>
                      <a:pt x="1366" y="254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3" name="ïṧḷïḓê-Oval 22"/>
              <p:cNvSpPr/>
              <p:nvPr/>
            </p:nvSpPr>
            <p:spPr bwMode="auto">
              <a:xfrm>
                <a:off x="-2693988" y="5486400"/>
                <a:ext cx="403225" cy="4016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4" name="ïṧḷïḓê-Oval 23"/>
              <p:cNvSpPr/>
              <p:nvPr/>
            </p:nvSpPr>
            <p:spPr bwMode="auto">
              <a:xfrm>
                <a:off x="-2673350" y="5507038"/>
                <a:ext cx="361950" cy="3603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5" name="ïṧḷïḓê-Freeform 24"/>
              <p:cNvSpPr/>
              <p:nvPr/>
            </p:nvSpPr>
            <p:spPr bwMode="auto">
              <a:xfrm>
                <a:off x="-2520950" y="1254125"/>
                <a:ext cx="47625" cy="46038"/>
              </a:xfrm>
              <a:custGeom>
                <a:avLst/>
                <a:gdLst>
                  <a:gd name="T0" fmla="*/ 13 w 27"/>
                  <a:gd name="T1" fmla="*/ 0 h 26"/>
                  <a:gd name="T2" fmla="*/ 0 w 27"/>
                  <a:gd name="T3" fmla="*/ 13 h 26"/>
                  <a:gd name="T4" fmla="*/ 13 w 27"/>
                  <a:gd name="T5" fmla="*/ 26 h 26"/>
                  <a:gd name="T6" fmla="*/ 25 w 27"/>
                  <a:gd name="T7" fmla="*/ 13 h 26"/>
                  <a:gd name="T8" fmla="*/ 27 w 27"/>
                  <a:gd name="T9" fmla="*/ 13 h 26"/>
                  <a:gd name="T10" fmla="*/ 27 w 27"/>
                  <a:gd name="T11" fmla="*/ 13 h 26"/>
                  <a:gd name="T12" fmla="*/ 25 w 27"/>
                  <a:gd name="T13" fmla="*/ 13 h 26"/>
                  <a:gd name="T14" fmla="*/ 13 w 27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5" y="20"/>
                      <a:pt x="25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6" name="ïṧḷïḓê-Freeform 25"/>
              <p:cNvSpPr/>
              <p:nvPr/>
            </p:nvSpPr>
            <p:spPr bwMode="auto">
              <a:xfrm>
                <a:off x="-2528888" y="1246188"/>
                <a:ext cx="58737" cy="60325"/>
              </a:xfrm>
              <a:custGeom>
                <a:avLst/>
                <a:gdLst>
                  <a:gd name="T0" fmla="*/ 33 w 33"/>
                  <a:gd name="T1" fmla="*/ 17 h 34"/>
                  <a:gd name="T2" fmla="*/ 33 w 33"/>
                  <a:gd name="T3" fmla="*/ 17 h 34"/>
                  <a:gd name="T4" fmla="*/ 33 w 33"/>
                  <a:gd name="T5" fmla="*/ 17 h 34"/>
                  <a:gd name="T6" fmla="*/ 17 w 33"/>
                  <a:gd name="T7" fmla="*/ 0 h 34"/>
                  <a:gd name="T8" fmla="*/ 0 w 33"/>
                  <a:gd name="T9" fmla="*/ 17 h 34"/>
                  <a:gd name="T10" fmla="*/ 17 w 33"/>
                  <a:gd name="T11" fmla="*/ 34 h 34"/>
                  <a:gd name="T12" fmla="*/ 33 w 33"/>
                  <a:gd name="T13" fmla="*/ 17 h 34"/>
                  <a:gd name="T14" fmla="*/ 31 w 33"/>
                  <a:gd name="T15" fmla="*/ 17 h 34"/>
                  <a:gd name="T16" fmla="*/ 29 w 33"/>
                  <a:gd name="T17" fmla="*/ 17 h 34"/>
                  <a:gd name="T18" fmla="*/ 17 w 33"/>
                  <a:gd name="T19" fmla="*/ 30 h 34"/>
                  <a:gd name="T20" fmla="*/ 4 w 33"/>
                  <a:gd name="T21" fmla="*/ 17 h 34"/>
                  <a:gd name="T22" fmla="*/ 17 w 33"/>
                  <a:gd name="T23" fmla="*/ 4 h 34"/>
                  <a:gd name="T24" fmla="*/ 29 w 33"/>
                  <a:gd name="T25" fmla="*/ 17 h 34"/>
                  <a:gd name="T26" fmla="*/ 31 w 33"/>
                  <a:gd name="T27" fmla="*/ 17 h 34"/>
                  <a:gd name="T28" fmla="*/ 33 w 33"/>
                  <a:gd name="T29" fmla="*/ 17 h 34"/>
                  <a:gd name="T30" fmla="*/ 33 w 33"/>
                  <a:gd name="T31" fmla="*/ 17 h 34"/>
                  <a:gd name="T32" fmla="*/ 17 w 33"/>
                  <a:gd name="T3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34">
                    <a:moveTo>
                      <a:pt x="33" y="17"/>
                    </a:move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0" y="26"/>
                      <a:pt x="7" y="34"/>
                      <a:pt x="17" y="34"/>
                    </a:cubicBezTo>
                    <a:cubicBezTo>
                      <a:pt x="26" y="34"/>
                      <a:pt x="33" y="26"/>
                      <a:pt x="33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4"/>
                      <a:pt x="24" y="30"/>
                      <a:pt x="17" y="30"/>
                    </a:cubicBezTo>
                    <a:cubicBezTo>
                      <a:pt x="10" y="30"/>
                      <a:pt x="4" y="24"/>
                      <a:pt x="4" y="17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24" y="4"/>
                      <a:pt x="29" y="10"/>
                      <a:pt x="29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8"/>
                      <a:pt x="26" y="0"/>
                      <a:pt x="1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7" name="ïṧḷïḓê-Freeform 26"/>
              <p:cNvSpPr/>
              <p:nvPr/>
            </p:nvSpPr>
            <p:spPr bwMode="auto">
              <a:xfrm>
                <a:off x="-2930525" y="1395413"/>
                <a:ext cx="77787" cy="74613"/>
              </a:xfrm>
              <a:custGeom>
                <a:avLst/>
                <a:gdLst>
                  <a:gd name="T0" fmla="*/ 21 w 44"/>
                  <a:gd name="T1" fmla="*/ 0 h 42"/>
                  <a:gd name="T2" fmla="*/ 6 w 44"/>
                  <a:gd name="T3" fmla="*/ 6 h 42"/>
                  <a:gd name="T4" fmla="*/ 0 w 44"/>
                  <a:gd name="T5" fmla="*/ 21 h 42"/>
                  <a:gd name="T6" fmla="*/ 6 w 44"/>
                  <a:gd name="T7" fmla="*/ 36 h 42"/>
                  <a:gd name="T8" fmla="*/ 21 w 44"/>
                  <a:gd name="T9" fmla="*/ 42 h 42"/>
                  <a:gd name="T10" fmla="*/ 36 w 44"/>
                  <a:gd name="T11" fmla="*/ 36 h 42"/>
                  <a:gd name="T12" fmla="*/ 42 w 44"/>
                  <a:gd name="T13" fmla="*/ 21 h 42"/>
                  <a:gd name="T14" fmla="*/ 44 w 44"/>
                  <a:gd name="T15" fmla="*/ 21 h 42"/>
                  <a:gd name="T16" fmla="*/ 44 w 44"/>
                  <a:gd name="T17" fmla="*/ 21 h 42"/>
                  <a:gd name="T18" fmla="*/ 42 w 44"/>
                  <a:gd name="T19" fmla="*/ 21 h 42"/>
                  <a:gd name="T20" fmla="*/ 36 w 44"/>
                  <a:gd name="T21" fmla="*/ 6 h 42"/>
                  <a:gd name="T22" fmla="*/ 21 w 44"/>
                  <a:gd name="T2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42">
                    <a:moveTo>
                      <a:pt x="21" y="0"/>
                    </a:moveTo>
                    <a:cubicBezTo>
                      <a:pt x="15" y="0"/>
                      <a:pt x="10" y="3"/>
                      <a:pt x="6" y="6"/>
                    </a:cubicBezTo>
                    <a:cubicBezTo>
                      <a:pt x="3" y="10"/>
                      <a:pt x="0" y="15"/>
                      <a:pt x="0" y="21"/>
                    </a:cubicBezTo>
                    <a:cubicBezTo>
                      <a:pt x="0" y="27"/>
                      <a:pt x="3" y="32"/>
                      <a:pt x="6" y="36"/>
                    </a:cubicBezTo>
                    <a:cubicBezTo>
                      <a:pt x="10" y="39"/>
                      <a:pt x="15" y="42"/>
                      <a:pt x="21" y="42"/>
                    </a:cubicBezTo>
                    <a:cubicBezTo>
                      <a:pt x="27" y="42"/>
                      <a:pt x="32" y="39"/>
                      <a:pt x="36" y="36"/>
                    </a:cubicBezTo>
                    <a:cubicBezTo>
                      <a:pt x="39" y="32"/>
                      <a:pt x="42" y="27"/>
                      <a:pt x="42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15"/>
                      <a:pt x="39" y="10"/>
                      <a:pt x="36" y="6"/>
                    </a:cubicBezTo>
                    <a:cubicBezTo>
                      <a:pt x="32" y="3"/>
                      <a:pt x="27" y="0"/>
                      <a:pt x="21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8" name="ïṧḷïḓê-Freeform 27"/>
              <p:cNvSpPr/>
              <p:nvPr/>
            </p:nvSpPr>
            <p:spPr bwMode="auto">
              <a:xfrm>
                <a:off x="-2938463" y="1389063"/>
                <a:ext cx="88900" cy="88900"/>
              </a:xfrm>
              <a:custGeom>
                <a:avLst/>
                <a:gdLst>
                  <a:gd name="T0" fmla="*/ 50 w 50"/>
                  <a:gd name="T1" fmla="*/ 25 h 50"/>
                  <a:gd name="T2" fmla="*/ 50 w 50"/>
                  <a:gd name="T3" fmla="*/ 25 h 50"/>
                  <a:gd name="T4" fmla="*/ 50 w 50"/>
                  <a:gd name="T5" fmla="*/ 25 h 50"/>
                  <a:gd name="T6" fmla="*/ 25 w 50"/>
                  <a:gd name="T7" fmla="*/ 0 h 50"/>
                  <a:gd name="T8" fmla="*/ 0 w 50"/>
                  <a:gd name="T9" fmla="*/ 25 h 50"/>
                  <a:gd name="T10" fmla="*/ 25 w 50"/>
                  <a:gd name="T11" fmla="*/ 50 h 50"/>
                  <a:gd name="T12" fmla="*/ 50 w 50"/>
                  <a:gd name="T13" fmla="*/ 25 h 50"/>
                  <a:gd name="T14" fmla="*/ 48 w 50"/>
                  <a:gd name="T15" fmla="*/ 25 h 50"/>
                  <a:gd name="T16" fmla="*/ 46 w 50"/>
                  <a:gd name="T17" fmla="*/ 25 h 50"/>
                  <a:gd name="T18" fmla="*/ 40 w 50"/>
                  <a:gd name="T19" fmla="*/ 40 h 50"/>
                  <a:gd name="T20" fmla="*/ 25 w 50"/>
                  <a:gd name="T21" fmla="*/ 46 h 50"/>
                  <a:gd name="T22" fmla="*/ 10 w 50"/>
                  <a:gd name="T23" fmla="*/ 40 h 50"/>
                  <a:gd name="T24" fmla="*/ 4 w 50"/>
                  <a:gd name="T25" fmla="*/ 25 h 50"/>
                  <a:gd name="T26" fmla="*/ 10 w 50"/>
                  <a:gd name="T27" fmla="*/ 10 h 50"/>
                  <a:gd name="T28" fmla="*/ 25 w 50"/>
                  <a:gd name="T29" fmla="*/ 4 h 50"/>
                  <a:gd name="T30" fmla="*/ 40 w 50"/>
                  <a:gd name="T31" fmla="*/ 10 h 50"/>
                  <a:gd name="T32" fmla="*/ 46 w 50"/>
                  <a:gd name="T33" fmla="*/ 25 h 50"/>
                  <a:gd name="T34" fmla="*/ 48 w 50"/>
                  <a:gd name="T35" fmla="*/ 25 h 50"/>
                  <a:gd name="T36" fmla="*/ 50 w 50"/>
                  <a:gd name="T37" fmla="*/ 25 h 50"/>
                  <a:gd name="T38" fmla="*/ 50 w 50"/>
                  <a:gd name="T39" fmla="*/ 25 h 50"/>
                  <a:gd name="T40" fmla="*/ 25 w 50"/>
                  <a:gd name="T4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50">
                    <a:moveTo>
                      <a:pt x="50" y="25"/>
                    </a:move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39" y="50"/>
                      <a:pt x="50" y="39"/>
                      <a:pt x="50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1"/>
                      <a:pt x="43" y="36"/>
                      <a:pt x="40" y="40"/>
                    </a:cubicBezTo>
                    <a:cubicBezTo>
                      <a:pt x="36" y="43"/>
                      <a:pt x="31" y="46"/>
                      <a:pt x="25" y="46"/>
                    </a:cubicBezTo>
                    <a:cubicBezTo>
                      <a:pt x="19" y="46"/>
                      <a:pt x="14" y="43"/>
                      <a:pt x="10" y="40"/>
                    </a:cubicBezTo>
                    <a:cubicBezTo>
                      <a:pt x="7" y="36"/>
                      <a:pt x="4" y="31"/>
                      <a:pt x="4" y="25"/>
                    </a:cubicBezTo>
                    <a:cubicBezTo>
                      <a:pt x="4" y="19"/>
                      <a:pt x="7" y="14"/>
                      <a:pt x="10" y="10"/>
                    </a:cubicBezTo>
                    <a:cubicBezTo>
                      <a:pt x="14" y="7"/>
                      <a:pt x="19" y="4"/>
                      <a:pt x="25" y="4"/>
                    </a:cubicBezTo>
                    <a:cubicBezTo>
                      <a:pt x="31" y="4"/>
                      <a:pt x="36" y="7"/>
                      <a:pt x="40" y="10"/>
                    </a:cubicBezTo>
                    <a:cubicBezTo>
                      <a:pt x="43" y="14"/>
                      <a:pt x="46" y="19"/>
                      <a:pt x="46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9" name="ïṧḷïḓê-Freeform 28"/>
              <p:cNvSpPr/>
              <p:nvPr/>
            </p:nvSpPr>
            <p:spPr bwMode="auto">
              <a:xfrm>
                <a:off x="-2695575" y="1419225"/>
                <a:ext cx="393700" cy="39688"/>
              </a:xfrm>
              <a:custGeom>
                <a:avLst/>
                <a:gdLst>
                  <a:gd name="T0" fmla="*/ 210 w 221"/>
                  <a:gd name="T1" fmla="*/ 0 h 23"/>
                  <a:gd name="T2" fmla="*/ 11 w 221"/>
                  <a:gd name="T3" fmla="*/ 0 h 23"/>
                  <a:gd name="T4" fmla="*/ 0 w 221"/>
                  <a:gd name="T5" fmla="*/ 11 h 23"/>
                  <a:gd name="T6" fmla="*/ 11 w 221"/>
                  <a:gd name="T7" fmla="*/ 23 h 23"/>
                  <a:gd name="T8" fmla="*/ 210 w 221"/>
                  <a:gd name="T9" fmla="*/ 23 h 23"/>
                  <a:gd name="T10" fmla="*/ 221 w 221"/>
                  <a:gd name="T11" fmla="*/ 11 h 23"/>
                  <a:gd name="T12" fmla="*/ 210 w 221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1" h="23">
                    <a:moveTo>
                      <a:pt x="21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1" y="23"/>
                    </a:cubicBezTo>
                    <a:cubicBezTo>
                      <a:pt x="210" y="23"/>
                      <a:pt x="210" y="23"/>
                      <a:pt x="210" y="23"/>
                    </a:cubicBezTo>
                    <a:cubicBezTo>
                      <a:pt x="216" y="23"/>
                      <a:pt x="221" y="18"/>
                      <a:pt x="221" y="11"/>
                    </a:cubicBezTo>
                    <a:cubicBezTo>
                      <a:pt x="221" y="5"/>
                      <a:pt x="216" y="0"/>
                      <a:pt x="210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0" name="ïṧḷïḓê-Rectangle 29"/>
              <p:cNvSpPr/>
              <p:nvPr/>
            </p:nvSpPr>
            <p:spPr bwMode="auto">
              <a:xfrm>
                <a:off x="-3605212" y="1709738"/>
                <a:ext cx="2209800" cy="3695699"/>
              </a:xfrm>
              <a:prstGeom prst="rect">
                <a:avLst/>
              </a:prstGeom>
              <a:blipFill dpi="0" rotWithShape="1">
                <a:blip r:embed="rId2"/>
                <a:stretch>
                  <a:fillRect l="-76065" r="-74895"/>
                </a:stretch>
              </a:blip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1" name="ïṧḷïḓê-Freeform 30"/>
              <p:cNvSpPr/>
              <p:nvPr/>
            </p:nvSpPr>
            <p:spPr bwMode="auto">
              <a:xfrm>
                <a:off x="-3611563" y="1703388"/>
                <a:ext cx="2224087" cy="3709988"/>
              </a:xfrm>
              <a:custGeom>
                <a:avLst/>
                <a:gdLst>
                  <a:gd name="T0" fmla="*/ 1396 w 1401"/>
                  <a:gd name="T1" fmla="*/ 2332 h 2337"/>
                  <a:gd name="T2" fmla="*/ 1396 w 1401"/>
                  <a:gd name="T3" fmla="*/ 2328 h 2337"/>
                  <a:gd name="T4" fmla="*/ 9 w 1401"/>
                  <a:gd name="T5" fmla="*/ 2328 h 2337"/>
                  <a:gd name="T6" fmla="*/ 9 w 1401"/>
                  <a:gd name="T7" fmla="*/ 8 h 2337"/>
                  <a:gd name="T8" fmla="*/ 1392 w 1401"/>
                  <a:gd name="T9" fmla="*/ 8 h 2337"/>
                  <a:gd name="T10" fmla="*/ 1392 w 1401"/>
                  <a:gd name="T11" fmla="*/ 2332 h 2337"/>
                  <a:gd name="T12" fmla="*/ 1396 w 1401"/>
                  <a:gd name="T13" fmla="*/ 2332 h 2337"/>
                  <a:gd name="T14" fmla="*/ 1396 w 1401"/>
                  <a:gd name="T15" fmla="*/ 2328 h 2337"/>
                  <a:gd name="T16" fmla="*/ 1396 w 1401"/>
                  <a:gd name="T17" fmla="*/ 2332 h 2337"/>
                  <a:gd name="T18" fmla="*/ 1401 w 1401"/>
                  <a:gd name="T19" fmla="*/ 2332 h 2337"/>
                  <a:gd name="T20" fmla="*/ 1401 w 1401"/>
                  <a:gd name="T21" fmla="*/ 0 h 2337"/>
                  <a:gd name="T22" fmla="*/ 0 w 1401"/>
                  <a:gd name="T23" fmla="*/ 0 h 2337"/>
                  <a:gd name="T24" fmla="*/ 0 w 1401"/>
                  <a:gd name="T25" fmla="*/ 2337 h 2337"/>
                  <a:gd name="T26" fmla="*/ 1401 w 1401"/>
                  <a:gd name="T27" fmla="*/ 2337 h 2337"/>
                  <a:gd name="T28" fmla="*/ 1401 w 1401"/>
                  <a:gd name="T29" fmla="*/ 2332 h 2337"/>
                  <a:gd name="T30" fmla="*/ 1396 w 1401"/>
                  <a:gd name="T31" fmla="*/ 2332 h 2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01" h="2337">
                    <a:moveTo>
                      <a:pt x="1396" y="2332"/>
                    </a:moveTo>
                    <a:lnTo>
                      <a:pt x="1396" y="2328"/>
                    </a:lnTo>
                    <a:lnTo>
                      <a:pt x="9" y="2328"/>
                    </a:lnTo>
                    <a:lnTo>
                      <a:pt x="9" y="8"/>
                    </a:lnTo>
                    <a:lnTo>
                      <a:pt x="1392" y="8"/>
                    </a:lnTo>
                    <a:lnTo>
                      <a:pt x="1392" y="2332"/>
                    </a:lnTo>
                    <a:lnTo>
                      <a:pt x="1396" y="2332"/>
                    </a:lnTo>
                    <a:lnTo>
                      <a:pt x="1396" y="2328"/>
                    </a:lnTo>
                    <a:lnTo>
                      <a:pt x="1396" y="2332"/>
                    </a:lnTo>
                    <a:lnTo>
                      <a:pt x="1401" y="2332"/>
                    </a:lnTo>
                    <a:lnTo>
                      <a:pt x="1401" y="0"/>
                    </a:lnTo>
                    <a:lnTo>
                      <a:pt x="0" y="0"/>
                    </a:lnTo>
                    <a:lnTo>
                      <a:pt x="0" y="2337"/>
                    </a:lnTo>
                    <a:lnTo>
                      <a:pt x="1401" y="2337"/>
                    </a:lnTo>
                    <a:lnTo>
                      <a:pt x="1401" y="2332"/>
                    </a:lnTo>
                    <a:lnTo>
                      <a:pt x="1396" y="23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2" name="ïṧḷïḓê-Freeform 31"/>
              <p:cNvSpPr/>
              <p:nvPr/>
            </p:nvSpPr>
            <p:spPr bwMode="auto">
              <a:xfrm>
                <a:off x="-3768725" y="1736725"/>
                <a:ext cx="31750" cy="215900"/>
              </a:xfrm>
              <a:custGeom>
                <a:avLst/>
                <a:gdLst>
                  <a:gd name="T0" fmla="*/ 18 w 18"/>
                  <a:gd name="T1" fmla="*/ 113 h 122"/>
                  <a:gd name="T2" fmla="*/ 9 w 18"/>
                  <a:gd name="T3" fmla="*/ 122 h 122"/>
                  <a:gd name="T4" fmla="*/ 0 w 18"/>
                  <a:gd name="T5" fmla="*/ 113 h 122"/>
                  <a:gd name="T6" fmla="*/ 0 w 18"/>
                  <a:gd name="T7" fmla="*/ 9 h 122"/>
                  <a:gd name="T8" fmla="*/ 9 w 18"/>
                  <a:gd name="T9" fmla="*/ 0 h 122"/>
                  <a:gd name="T10" fmla="*/ 18 w 18"/>
                  <a:gd name="T11" fmla="*/ 9 h 122"/>
                  <a:gd name="T12" fmla="*/ 18 w 18"/>
                  <a:gd name="T13" fmla="*/ 11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22">
                    <a:moveTo>
                      <a:pt x="18" y="113"/>
                    </a:moveTo>
                    <a:cubicBezTo>
                      <a:pt x="18" y="118"/>
                      <a:pt x="14" y="122"/>
                      <a:pt x="9" y="122"/>
                    </a:cubicBezTo>
                    <a:cubicBezTo>
                      <a:pt x="4" y="122"/>
                      <a:pt x="0" y="118"/>
                      <a:pt x="0" y="1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lnTo>
                      <a:pt x="18" y="11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3" name="ïṧḷïḓê-Freeform 32"/>
              <p:cNvSpPr/>
              <p:nvPr/>
            </p:nvSpPr>
            <p:spPr bwMode="auto">
              <a:xfrm>
                <a:off x="-3768725" y="2147888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4" name="ïṧḷïḓê-Freeform 33"/>
              <p:cNvSpPr/>
              <p:nvPr/>
            </p:nvSpPr>
            <p:spPr bwMode="auto">
              <a:xfrm>
                <a:off x="-3768725" y="2609850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5" name="ïṧḷïḓê-Freeform 34"/>
              <p:cNvSpPr/>
              <p:nvPr/>
            </p:nvSpPr>
            <p:spPr bwMode="auto">
              <a:xfrm>
                <a:off x="-1282700" y="2147888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880" y="1342390"/>
            <a:ext cx="6743700" cy="5069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26720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什么是热点代码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3561080" y="462915"/>
            <a:ext cx="8630920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27482" y="387783"/>
            <a:ext cx="288521" cy="284774"/>
            <a:chOff x="3347588" y="4259644"/>
            <a:chExt cx="479339" cy="473114"/>
          </a:xfrm>
          <a:solidFill>
            <a:schemeClr val="bg1"/>
          </a:solidFill>
        </p:grpSpPr>
        <p:sp>
          <p:nvSpPr>
            <p:cNvPr id="24" name="Freeform 24"/>
            <p:cNvSpPr/>
            <p:nvPr/>
          </p:nvSpPr>
          <p:spPr bwMode="auto">
            <a:xfrm>
              <a:off x="3576363" y="4334346"/>
              <a:ext cx="161854" cy="175861"/>
            </a:xfrm>
            <a:custGeom>
              <a:avLst/>
              <a:gdLst>
                <a:gd name="T0" fmla="*/ 8 w 44"/>
                <a:gd name="T1" fmla="*/ 0 h 48"/>
                <a:gd name="T2" fmla="*/ 4 w 44"/>
                <a:gd name="T3" fmla="*/ 4 h 48"/>
                <a:gd name="T4" fmla="*/ 4 w 44"/>
                <a:gd name="T5" fmla="*/ 33 h 48"/>
                <a:gd name="T6" fmla="*/ 0 w 44"/>
                <a:gd name="T7" fmla="*/ 40 h 48"/>
                <a:gd name="T8" fmla="*/ 8 w 44"/>
                <a:gd name="T9" fmla="*/ 48 h 48"/>
                <a:gd name="T10" fmla="*/ 15 w 44"/>
                <a:gd name="T11" fmla="*/ 44 h 48"/>
                <a:gd name="T12" fmla="*/ 40 w 44"/>
                <a:gd name="T13" fmla="*/ 44 h 48"/>
                <a:gd name="T14" fmla="*/ 44 w 44"/>
                <a:gd name="T15" fmla="*/ 40 h 48"/>
                <a:gd name="T16" fmla="*/ 40 w 44"/>
                <a:gd name="T17" fmla="*/ 36 h 48"/>
                <a:gd name="T18" fmla="*/ 15 w 44"/>
                <a:gd name="T19" fmla="*/ 36 h 48"/>
                <a:gd name="T20" fmla="*/ 12 w 44"/>
                <a:gd name="T21" fmla="*/ 33 h 48"/>
                <a:gd name="T22" fmla="*/ 12 w 44"/>
                <a:gd name="T23" fmla="*/ 4 h 48"/>
                <a:gd name="T24" fmla="*/ 8 w 44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48">
                  <a:moveTo>
                    <a:pt x="8" y="0"/>
                  </a:moveTo>
                  <a:cubicBezTo>
                    <a:pt x="6" y="0"/>
                    <a:pt x="4" y="2"/>
                    <a:pt x="4" y="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5"/>
                    <a:pt x="0" y="37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1" y="48"/>
                    <a:pt x="14" y="46"/>
                    <a:pt x="15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2" y="44"/>
                    <a:pt x="44" y="42"/>
                    <a:pt x="44" y="40"/>
                  </a:cubicBezTo>
                  <a:cubicBezTo>
                    <a:pt x="44" y="38"/>
                    <a:pt x="42" y="36"/>
                    <a:pt x="40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4" y="35"/>
                    <a:pt x="13" y="34"/>
                    <a:pt x="12" y="3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0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3398946" y="4259644"/>
              <a:ext cx="427981" cy="443543"/>
            </a:xfrm>
            <a:custGeom>
              <a:avLst/>
              <a:gdLst>
                <a:gd name="T0" fmla="*/ 56 w 116"/>
                <a:gd name="T1" fmla="*/ 0 h 120"/>
                <a:gd name="T2" fmla="*/ 0 w 116"/>
                <a:gd name="T3" fmla="*/ 40 h 120"/>
                <a:gd name="T4" fmla="*/ 3 w 116"/>
                <a:gd name="T5" fmla="*/ 39 h 120"/>
                <a:gd name="T6" fmla="*/ 15 w 116"/>
                <a:gd name="T7" fmla="*/ 45 h 120"/>
                <a:gd name="T8" fmla="*/ 56 w 116"/>
                <a:gd name="T9" fmla="*/ 16 h 120"/>
                <a:gd name="T10" fmla="*/ 100 w 116"/>
                <a:gd name="T11" fmla="*/ 60 h 120"/>
                <a:gd name="T12" fmla="*/ 56 w 116"/>
                <a:gd name="T13" fmla="*/ 104 h 120"/>
                <a:gd name="T14" fmla="*/ 56 w 116"/>
                <a:gd name="T15" fmla="*/ 104 h 120"/>
                <a:gd name="T16" fmla="*/ 43 w 116"/>
                <a:gd name="T17" fmla="*/ 110 h 120"/>
                <a:gd name="T18" fmla="*/ 44 w 116"/>
                <a:gd name="T19" fmla="*/ 113 h 120"/>
                <a:gd name="T20" fmla="*/ 46 w 116"/>
                <a:gd name="T21" fmla="*/ 119 h 120"/>
                <a:gd name="T22" fmla="*/ 56 w 116"/>
                <a:gd name="T23" fmla="*/ 120 h 120"/>
                <a:gd name="T24" fmla="*/ 116 w 116"/>
                <a:gd name="T25" fmla="*/ 60 h 120"/>
                <a:gd name="T26" fmla="*/ 56 w 116"/>
                <a:gd name="T2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20">
                  <a:moveTo>
                    <a:pt x="56" y="0"/>
                  </a:moveTo>
                  <a:cubicBezTo>
                    <a:pt x="30" y="0"/>
                    <a:pt x="8" y="17"/>
                    <a:pt x="0" y="40"/>
                  </a:cubicBezTo>
                  <a:cubicBezTo>
                    <a:pt x="1" y="40"/>
                    <a:pt x="2" y="39"/>
                    <a:pt x="3" y="39"/>
                  </a:cubicBezTo>
                  <a:cubicBezTo>
                    <a:pt x="8" y="39"/>
                    <a:pt x="12" y="42"/>
                    <a:pt x="15" y="45"/>
                  </a:cubicBezTo>
                  <a:cubicBezTo>
                    <a:pt x="21" y="28"/>
                    <a:pt x="37" y="16"/>
                    <a:pt x="56" y="16"/>
                  </a:cubicBezTo>
                  <a:cubicBezTo>
                    <a:pt x="80" y="16"/>
                    <a:pt x="100" y="36"/>
                    <a:pt x="100" y="60"/>
                  </a:cubicBezTo>
                  <a:cubicBezTo>
                    <a:pt x="100" y="84"/>
                    <a:pt x="80" y="104"/>
                    <a:pt x="5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3" y="111"/>
                    <a:pt x="44" y="112"/>
                    <a:pt x="44" y="113"/>
                  </a:cubicBezTo>
                  <a:cubicBezTo>
                    <a:pt x="45" y="115"/>
                    <a:pt x="46" y="117"/>
                    <a:pt x="46" y="119"/>
                  </a:cubicBezTo>
                  <a:cubicBezTo>
                    <a:pt x="49" y="120"/>
                    <a:pt x="52" y="120"/>
                    <a:pt x="56" y="120"/>
                  </a:cubicBezTo>
                  <a:cubicBezTo>
                    <a:pt x="89" y="120"/>
                    <a:pt x="116" y="93"/>
                    <a:pt x="116" y="60"/>
                  </a:cubicBezTo>
                  <a:cubicBezTo>
                    <a:pt x="116" y="27"/>
                    <a:pt x="89" y="0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3481429" y="4668950"/>
              <a:ext cx="76259" cy="63808"/>
            </a:xfrm>
            <a:custGeom>
              <a:avLst/>
              <a:gdLst>
                <a:gd name="T0" fmla="*/ 17 w 21"/>
                <a:gd name="T1" fmla="*/ 0 h 17"/>
                <a:gd name="T2" fmla="*/ 0 w 21"/>
                <a:gd name="T3" fmla="*/ 8 h 17"/>
                <a:gd name="T4" fmla="*/ 1 w 21"/>
                <a:gd name="T5" fmla="*/ 11 h 17"/>
                <a:gd name="T6" fmla="*/ 10 w 21"/>
                <a:gd name="T7" fmla="*/ 17 h 17"/>
                <a:gd name="T8" fmla="*/ 14 w 21"/>
                <a:gd name="T9" fmla="*/ 16 h 17"/>
                <a:gd name="T10" fmla="*/ 19 w 21"/>
                <a:gd name="T11" fmla="*/ 3 h 17"/>
                <a:gd name="T12" fmla="*/ 17 w 21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7">
                  <a:moveTo>
                    <a:pt x="17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2" y="15"/>
                    <a:pt x="6" y="17"/>
                    <a:pt x="10" y="17"/>
                  </a:cubicBezTo>
                  <a:cubicBezTo>
                    <a:pt x="11" y="17"/>
                    <a:pt x="12" y="17"/>
                    <a:pt x="14" y="16"/>
                  </a:cubicBezTo>
                  <a:cubicBezTo>
                    <a:pt x="19" y="14"/>
                    <a:pt x="21" y="8"/>
                    <a:pt x="19" y="3"/>
                  </a:cubicBezTo>
                  <a:cubicBezTo>
                    <a:pt x="18" y="2"/>
                    <a:pt x="18" y="1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3347588" y="4418386"/>
              <a:ext cx="284802" cy="295696"/>
            </a:xfrm>
            <a:custGeom>
              <a:avLst/>
              <a:gdLst>
                <a:gd name="T0" fmla="*/ 75 w 77"/>
                <a:gd name="T1" fmla="*/ 47 h 80"/>
                <a:gd name="T2" fmla="*/ 69 w 77"/>
                <a:gd name="T3" fmla="*/ 44 h 80"/>
                <a:gd name="T4" fmla="*/ 52 w 77"/>
                <a:gd name="T5" fmla="*/ 24 h 80"/>
                <a:gd name="T6" fmla="*/ 27 w 77"/>
                <a:gd name="T7" fmla="*/ 8 h 80"/>
                <a:gd name="T8" fmla="*/ 27 w 77"/>
                <a:gd name="T9" fmla="*/ 8 h 80"/>
                <a:gd name="T10" fmla="*/ 26 w 77"/>
                <a:gd name="T11" fmla="*/ 6 h 80"/>
                <a:gd name="T12" fmla="*/ 17 w 77"/>
                <a:gd name="T13" fmla="*/ 0 h 80"/>
                <a:gd name="T14" fmla="*/ 13 w 77"/>
                <a:gd name="T15" fmla="*/ 1 h 80"/>
                <a:gd name="T16" fmla="*/ 8 w 77"/>
                <a:gd name="T17" fmla="*/ 14 h 80"/>
                <a:gd name="T18" fmla="*/ 9 w 77"/>
                <a:gd name="T19" fmla="*/ 15 h 80"/>
                <a:gd name="T20" fmla="*/ 4 w 77"/>
                <a:gd name="T21" fmla="*/ 45 h 80"/>
                <a:gd name="T22" fmla="*/ 8 w 77"/>
                <a:gd name="T23" fmla="*/ 71 h 80"/>
                <a:gd name="T24" fmla="*/ 6 w 77"/>
                <a:gd name="T25" fmla="*/ 77 h 80"/>
                <a:gd name="T26" fmla="*/ 12 w 77"/>
                <a:gd name="T27" fmla="*/ 80 h 80"/>
                <a:gd name="T28" fmla="*/ 17 w 77"/>
                <a:gd name="T29" fmla="*/ 79 h 80"/>
                <a:gd name="T30" fmla="*/ 69 w 77"/>
                <a:gd name="T31" fmla="*/ 57 h 80"/>
                <a:gd name="T32" fmla="*/ 75 w 77"/>
                <a:gd name="T33" fmla="*/ 4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80">
                  <a:moveTo>
                    <a:pt x="75" y="47"/>
                  </a:moveTo>
                  <a:cubicBezTo>
                    <a:pt x="74" y="44"/>
                    <a:pt x="69" y="44"/>
                    <a:pt x="69" y="44"/>
                  </a:cubicBezTo>
                  <a:cubicBezTo>
                    <a:pt x="60" y="43"/>
                    <a:pt x="52" y="24"/>
                    <a:pt x="52" y="24"/>
                  </a:cubicBezTo>
                  <a:cubicBezTo>
                    <a:pt x="47" y="14"/>
                    <a:pt x="3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7"/>
                    <a:pt x="26" y="7"/>
                    <a:pt x="26" y="6"/>
                  </a:cubicBezTo>
                  <a:cubicBezTo>
                    <a:pt x="25" y="3"/>
                    <a:pt x="21" y="0"/>
                    <a:pt x="17" y="0"/>
                  </a:cubicBezTo>
                  <a:cubicBezTo>
                    <a:pt x="16" y="0"/>
                    <a:pt x="15" y="1"/>
                    <a:pt x="13" y="1"/>
                  </a:cubicBezTo>
                  <a:cubicBezTo>
                    <a:pt x="8" y="3"/>
                    <a:pt x="6" y="9"/>
                    <a:pt x="8" y="14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2" y="23"/>
                    <a:pt x="0" y="34"/>
                    <a:pt x="4" y="45"/>
                  </a:cubicBezTo>
                  <a:cubicBezTo>
                    <a:pt x="4" y="45"/>
                    <a:pt x="13" y="63"/>
                    <a:pt x="8" y="71"/>
                  </a:cubicBezTo>
                  <a:cubicBezTo>
                    <a:pt x="7" y="71"/>
                    <a:pt x="5" y="74"/>
                    <a:pt x="6" y="77"/>
                  </a:cubicBezTo>
                  <a:cubicBezTo>
                    <a:pt x="7" y="79"/>
                    <a:pt x="9" y="80"/>
                    <a:pt x="12" y="80"/>
                  </a:cubicBezTo>
                  <a:cubicBezTo>
                    <a:pt x="14" y="80"/>
                    <a:pt x="16" y="80"/>
                    <a:pt x="17" y="79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74" y="55"/>
                    <a:pt x="77" y="51"/>
                    <a:pt x="75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00239" y="1581153"/>
            <a:ext cx="3054902" cy="4316967"/>
            <a:chOff x="925427" y="1870308"/>
            <a:chExt cx="2555291" cy="3610953"/>
          </a:xfrm>
        </p:grpSpPr>
        <p:grpSp>
          <p:nvGrpSpPr>
            <p:cNvPr id="29" name="组合 28"/>
            <p:cNvGrpSpPr/>
            <p:nvPr/>
          </p:nvGrpSpPr>
          <p:grpSpPr>
            <a:xfrm>
              <a:off x="2168525" y="2523056"/>
              <a:ext cx="1312193" cy="2534202"/>
              <a:chOff x="-3768725" y="1125538"/>
              <a:chExt cx="2517775" cy="4862513"/>
            </a:xfrm>
          </p:grpSpPr>
          <p:sp>
            <p:nvSpPr>
              <p:cNvPr id="46" name="ïşḻïďê-Freeform 35"/>
              <p:cNvSpPr/>
              <p:nvPr/>
            </p:nvSpPr>
            <p:spPr bwMode="auto">
              <a:xfrm>
                <a:off x="-3741738" y="1125538"/>
                <a:ext cx="2478087" cy="4862513"/>
              </a:xfrm>
              <a:custGeom>
                <a:avLst/>
                <a:gdLst>
                  <a:gd name="T0" fmla="*/ 1393 w 1393"/>
                  <a:gd name="T1" fmla="*/ 2559 h 2739"/>
                  <a:gd name="T2" fmla="*/ 1213 w 1393"/>
                  <a:gd name="T3" fmla="*/ 2739 h 2739"/>
                  <a:gd name="T4" fmla="*/ 180 w 1393"/>
                  <a:gd name="T5" fmla="*/ 2739 h 2739"/>
                  <a:gd name="T6" fmla="*/ 0 w 1393"/>
                  <a:gd name="T7" fmla="*/ 2559 h 2739"/>
                  <a:gd name="T8" fmla="*/ 0 w 1393"/>
                  <a:gd name="T9" fmla="*/ 180 h 2739"/>
                  <a:gd name="T10" fmla="*/ 180 w 1393"/>
                  <a:gd name="T11" fmla="*/ 0 h 2739"/>
                  <a:gd name="T12" fmla="*/ 1213 w 1393"/>
                  <a:gd name="T13" fmla="*/ 0 h 2739"/>
                  <a:gd name="T14" fmla="*/ 1393 w 1393"/>
                  <a:gd name="T15" fmla="*/ 180 h 2739"/>
                  <a:gd name="T16" fmla="*/ 1393 w 1393"/>
                  <a:gd name="T17" fmla="*/ 2559 h 2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3" h="2739">
                    <a:moveTo>
                      <a:pt x="1393" y="2559"/>
                    </a:moveTo>
                    <a:cubicBezTo>
                      <a:pt x="1393" y="2658"/>
                      <a:pt x="1312" y="2739"/>
                      <a:pt x="1213" y="2739"/>
                    </a:cubicBezTo>
                    <a:cubicBezTo>
                      <a:pt x="180" y="2739"/>
                      <a:pt x="180" y="2739"/>
                      <a:pt x="180" y="2739"/>
                    </a:cubicBezTo>
                    <a:cubicBezTo>
                      <a:pt x="81" y="2739"/>
                      <a:pt x="0" y="2658"/>
                      <a:pt x="0" y="2559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81"/>
                      <a:pt x="81" y="0"/>
                      <a:pt x="180" y="0"/>
                    </a:cubicBezTo>
                    <a:cubicBezTo>
                      <a:pt x="1213" y="0"/>
                      <a:pt x="1213" y="0"/>
                      <a:pt x="1213" y="0"/>
                    </a:cubicBezTo>
                    <a:cubicBezTo>
                      <a:pt x="1312" y="0"/>
                      <a:pt x="1393" y="81"/>
                      <a:pt x="1393" y="180"/>
                    </a:cubicBezTo>
                    <a:cubicBezTo>
                      <a:pt x="1393" y="2559"/>
                      <a:pt x="1393" y="2559"/>
                      <a:pt x="1393" y="255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7" name="ïşḻïďê-Freeform 36"/>
              <p:cNvSpPr/>
              <p:nvPr/>
            </p:nvSpPr>
            <p:spPr bwMode="auto">
              <a:xfrm>
                <a:off x="-3713163" y="1141413"/>
                <a:ext cx="2430462" cy="4830763"/>
              </a:xfrm>
              <a:custGeom>
                <a:avLst/>
                <a:gdLst>
                  <a:gd name="T0" fmla="*/ 1366 w 1366"/>
                  <a:gd name="T1" fmla="*/ 2542 h 2721"/>
                  <a:gd name="T2" fmla="*/ 1189 w 1366"/>
                  <a:gd name="T3" fmla="*/ 2721 h 2721"/>
                  <a:gd name="T4" fmla="*/ 176 w 1366"/>
                  <a:gd name="T5" fmla="*/ 2721 h 2721"/>
                  <a:gd name="T6" fmla="*/ 0 w 1366"/>
                  <a:gd name="T7" fmla="*/ 2542 h 2721"/>
                  <a:gd name="T8" fmla="*/ 0 w 1366"/>
                  <a:gd name="T9" fmla="*/ 179 h 2721"/>
                  <a:gd name="T10" fmla="*/ 176 w 1366"/>
                  <a:gd name="T11" fmla="*/ 0 h 2721"/>
                  <a:gd name="T12" fmla="*/ 1189 w 1366"/>
                  <a:gd name="T13" fmla="*/ 0 h 2721"/>
                  <a:gd name="T14" fmla="*/ 1366 w 1366"/>
                  <a:gd name="T15" fmla="*/ 179 h 2721"/>
                  <a:gd name="T16" fmla="*/ 1366 w 1366"/>
                  <a:gd name="T17" fmla="*/ 2542 h 2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6" h="2721">
                    <a:moveTo>
                      <a:pt x="1366" y="2542"/>
                    </a:moveTo>
                    <a:cubicBezTo>
                      <a:pt x="1366" y="2641"/>
                      <a:pt x="1287" y="2721"/>
                      <a:pt x="1189" y="2721"/>
                    </a:cubicBezTo>
                    <a:cubicBezTo>
                      <a:pt x="176" y="2721"/>
                      <a:pt x="176" y="2721"/>
                      <a:pt x="176" y="2721"/>
                    </a:cubicBezTo>
                    <a:cubicBezTo>
                      <a:pt x="79" y="2721"/>
                      <a:pt x="0" y="2641"/>
                      <a:pt x="0" y="2542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0" y="80"/>
                      <a:pt x="79" y="0"/>
                      <a:pt x="176" y="0"/>
                    </a:cubicBezTo>
                    <a:cubicBezTo>
                      <a:pt x="1189" y="0"/>
                      <a:pt x="1189" y="0"/>
                      <a:pt x="1189" y="0"/>
                    </a:cubicBezTo>
                    <a:cubicBezTo>
                      <a:pt x="1287" y="0"/>
                      <a:pt x="1366" y="80"/>
                      <a:pt x="1366" y="179"/>
                    </a:cubicBezTo>
                    <a:cubicBezTo>
                      <a:pt x="1366" y="2542"/>
                      <a:pt x="1366" y="2542"/>
                      <a:pt x="1366" y="2542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8" name="ïşḻïďê-Oval 37"/>
              <p:cNvSpPr/>
              <p:nvPr/>
            </p:nvSpPr>
            <p:spPr bwMode="auto">
              <a:xfrm>
                <a:off x="-2693988" y="5486400"/>
                <a:ext cx="403225" cy="4016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9" name="ïşḻïďê-Oval 38"/>
              <p:cNvSpPr/>
              <p:nvPr/>
            </p:nvSpPr>
            <p:spPr bwMode="auto">
              <a:xfrm>
                <a:off x="-2673350" y="5507038"/>
                <a:ext cx="361950" cy="3603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0" name="ïşḻïďê-Freeform 39"/>
              <p:cNvSpPr/>
              <p:nvPr/>
            </p:nvSpPr>
            <p:spPr bwMode="auto">
              <a:xfrm>
                <a:off x="-2520950" y="1254125"/>
                <a:ext cx="47625" cy="46038"/>
              </a:xfrm>
              <a:custGeom>
                <a:avLst/>
                <a:gdLst>
                  <a:gd name="T0" fmla="*/ 13 w 27"/>
                  <a:gd name="T1" fmla="*/ 0 h 26"/>
                  <a:gd name="T2" fmla="*/ 0 w 27"/>
                  <a:gd name="T3" fmla="*/ 13 h 26"/>
                  <a:gd name="T4" fmla="*/ 13 w 27"/>
                  <a:gd name="T5" fmla="*/ 26 h 26"/>
                  <a:gd name="T6" fmla="*/ 25 w 27"/>
                  <a:gd name="T7" fmla="*/ 13 h 26"/>
                  <a:gd name="T8" fmla="*/ 27 w 27"/>
                  <a:gd name="T9" fmla="*/ 13 h 26"/>
                  <a:gd name="T10" fmla="*/ 27 w 27"/>
                  <a:gd name="T11" fmla="*/ 13 h 26"/>
                  <a:gd name="T12" fmla="*/ 25 w 27"/>
                  <a:gd name="T13" fmla="*/ 13 h 26"/>
                  <a:gd name="T14" fmla="*/ 13 w 27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5" y="20"/>
                      <a:pt x="25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1" name="ïşḻïďê-Freeform 40"/>
              <p:cNvSpPr/>
              <p:nvPr/>
            </p:nvSpPr>
            <p:spPr bwMode="auto">
              <a:xfrm>
                <a:off x="-2528888" y="1246188"/>
                <a:ext cx="58737" cy="60325"/>
              </a:xfrm>
              <a:custGeom>
                <a:avLst/>
                <a:gdLst>
                  <a:gd name="T0" fmla="*/ 33 w 33"/>
                  <a:gd name="T1" fmla="*/ 17 h 34"/>
                  <a:gd name="T2" fmla="*/ 33 w 33"/>
                  <a:gd name="T3" fmla="*/ 17 h 34"/>
                  <a:gd name="T4" fmla="*/ 33 w 33"/>
                  <a:gd name="T5" fmla="*/ 17 h 34"/>
                  <a:gd name="T6" fmla="*/ 17 w 33"/>
                  <a:gd name="T7" fmla="*/ 0 h 34"/>
                  <a:gd name="T8" fmla="*/ 0 w 33"/>
                  <a:gd name="T9" fmla="*/ 17 h 34"/>
                  <a:gd name="T10" fmla="*/ 17 w 33"/>
                  <a:gd name="T11" fmla="*/ 34 h 34"/>
                  <a:gd name="T12" fmla="*/ 33 w 33"/>
                  <a:gd name="T13" fmla="*/ 17 h 34"/>
                  <a:gd name="T14" fmla="*/ 31 w 33"/>
                  <a:gd name="T15" fmla="*/ 17 h 34"/>
                  <a:gd name="T16" fmla="*/ 29 w 33"/>
                  <a:gd name="T17" fmla="*/ 17 h 34"/>
                  <a:gd name="T18" fmla="*/ 17 w 33"/>
                  <a:gd name="T19" fmla="*/ 30 h 34"/>
                  <a:gd name="T20" fmla="*/ 4 w 33"/>
                  <a:gd name="T21" fmla="*/ 17 h 34"/>
                  <a:gd name="T22" fmla="*/ 17 w 33"/>
                  <a:gd name="T23" fmla="*/ 4 h 34"/>
                  <a:gd name="T24" fmla="*/ 29 w 33"/>
                  <a:gd name="T25" fmla="*/ 17 h 34"/>
                  <a:gd name="T26" fmla="*/ 31 w 33"/>
                  <a:gd name="T27" fmla="*/ 17 h 34"/>
                  <a:gd name="T28" fmla="*/ 33 w 33"/>
                  <a:gd name="T29" fmla="*/ 17 h 34"/>
                  <a:gd name="T30" fmla="*/ 33 w 33"/>
                  <a:gd name="T31" fmla="*/ 17 h 34"/>
                  <a:gd name="T32" fmla="*/ 17 w 33"/>
                  <a:gd name="T3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34">
                    <a:moveTo>
                      <a:pt x="33" y="17"/>
                    </a:move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0" y="26"/>
                      <a:pt x="7" y="34"/>
                      <a:pt x="17" y="34"/>
                    </a:cubicBezTo>
                    <a:cubicBezTo>
                      <a:pt x="26" y="34"/>
                      <a:pt x="33" y="26"/>
                      <a:pt x="33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4"/>
                      <a:pt x="24" y="30"/>
                      <a:pt x="17" y="30"/>
                    </a:cubicBezTo>
                    <a:cubicBezTo>
                      <a:pt x="10" y="30"/>
                      <a:pt x="4" y="24"/>
                      <a:pt x="4" y="17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24" y="4"/>
                      <a:pt x="29" y="10"/>
                      <a:pt x="29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8"/>
                      <a:pt x="26" y="0"/>
                      <a:pt x="1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2" name="ïşḻïďê-Freeform 41"/>
              <p:cNvSpPr/>
              <p:nvPr/>
            </p:nvSpPr>
            <p:spPr bwMode="auto">
              <a:xfrm>
                <a:off x="-2930525" y="1395413"/>
                <a:ext cx="77787" cy="74613"/>
              </a:xfrm>
              <a:custGeom>
                <a:avLst/>
                <a:gdLst>
                  <a:gd name="T0" fmla="*/ 21 w 44"/>
                  <a:gd name="T1" fmla="*/ 0 h 42"/>
                  <a:gd name="T2" fmla="*/ 6 w 44"/>
                  <a:gd name="T3" fmla="*/ 6 h 42"/>
                  <a:gd name="T4" fmla="*/ 0 w 44"/>
                  <a:gd name="T5" fmla="*/ 21 h 42"/>
                  <a:gd name="T6" fmla="*/ 6 w 44"/>
                  <a:gd name="T7" fmla="*/ 36 h 42"/>
                  <a:gd name="T8" fmla="*/ 21 w 44"/>
                  <a:gd name="T9" fmla="*/ 42 h 42"/>
                  <a:gd name="T10" fmla="*/ 36 w 44"/>
                  <a:gd name="T11" fmla="*/ 36 h 42"/>
                  <a:gd name="T12" fmla="*/ 42 w 44"/>
                  <a:gd name="T13" fmla="*/ 21 h 42"/>
                  <a:gd name="T14" fmla="*/ 44 w 44"/>
                  <a:gd name="T15" fmla="*/ 21 h 42"/>
                  <a:gd name="T16" fmla="*/ 44 w 44"/>
                  <a:gd name="T17" fmla="*/ 21 h 42"/>
                  <a:gd name="T18" fmla="*/ 42 w 44"/>
                  <a:gd name="T19" fmla="*/ 21 h 42"/>
                  <a:gd name="T20" fmla="*/ 36 w 44"/>
                  <a:gd name="T21" fmla="*/ 6 h 42"/>
                  <a:gd name="T22" fmla="*/ 21 w 44"/>
                  <a:gd name="T2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42">
                    <a:moveTo>
                      <a:pt x="21" y="0"/>
                    </a:moveTo>
                    <a:cubicBezTo>
                      <a:pt x="15" y="0"/>
                      <a:pt x="10" y="3"/>
                      <a:pt x="6" y="6"/>
                    </a:cubicBezTo>
                    <a:cubicBezTo>
                      <a:pt x="3" y="10"/>
                      <a:pt x="0" y="15"/>
                      <a:pt x="0" y="21"/>
                    </a:cubicBezTo>
                    <a:cubicBezTo>
                      <a:pt x="0" y="27"/>
                      <a:pt x="3" y="32"/>
                      <a:pt x="6" y="36"/>
                    </a:cubicBezTo>
                    <a:cubicBezTo>
                      <a:pt x="10" y="39"/>
                      <a:pt x="15" y="42"/>
                      <a:pt x="21" y="42"/>
                    </a:cubicBezTo>
                    <a:cubicBezTo>
                      <a:pt x="27" y="42"/>
                      <a:pt x="32" y="39"/>
                      <a:pt x="36" y="36"/>
                    </a:cubicBezTo>
                    <a:cubicBezTo>
                      <a:pt x="39" y="32"/>
                      <a:pt x="42" y="27"/>
                      <a:pt x="42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15"/>
                      <a:pt x="39" y="10"/>
                      <a:pt x="36" y="6"/>
                    </a:cubicBezTo>
                    <a:cubicBezTo>
                      <a:pt x="32" y="3"/>
                      <a:pt x="27" y="0"/>
                      <a:pt x="21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3" name="ïşḻïďê-Freeform 42"/>
              <p:cNvSpPr/>
              <p:nvPr/>
            </p:nvSpPr>
            <p:spPr bwMode="auto">
              <a:xfrm>
                <a:off x="-2938463" y="1389063"/>
                <a:ext cx="88900" cy="88900"/>
              </a:xfrm>
              <a:custGeom>
                <a:avLst/>
                <a:gdLst>
                  <a:gd name="T0" fmla="*/ 50 w 50"/>
                  <a:gd name="T1" fmla="*/ 25 h 50"/>
                  <a:gd name="T2" fmla="*/ 50 w 50"/>
                  <a:gd name="T3" fmla="*/ 25 h 50"/>
                  <a:gd name="T4" fmla="*/ 50 w 50"/>
                  <a:gd name="T5" fmla="*/ 25 h 50"/>
                  <a:gd name="T6" fmla="*/ 25 w 50"/>
                  <a:gd name="T7" fmla="*/ 0 h 50"/>
                  <a:gd name="T8" fmla="*/ 0 w 50"/>
                  <a:gd name="T9" fmla="*/ 25 h 50"/>
                  <a:gd name="T10" fmla="*/ 25 w 50"/>
                  <a:gd name="T11" fmla="*/ 50 h 50"/>
                  <a:gd name="T12" fmla="*/ 50 w 50"/>
                  <a:gd name="T13" fmla="*/ 25 h 50"/>
                  <a:gd name="T14" fmla="*/ 48 w 50"/>
                  <a:gd name="T15" fmla="*/ 25 h 50"/>
                  <a:gd name="T16" fmla="*/ 46 w 50"/>
                  <a:gd name="T17" fmla="*/ 25 h 50"/>
                  <a:gd name="T18" fmla="*/ 40 w 50"/>
                  <a:gd name="T19" fmla="*/ 40 h 50"/>
                  <a:gd name="T20" fmla="*/ 25 w 50"/>
                  <a:gd name="T21" fmla="*/ 46 h 50"/>
                  <a:gd name="T22" fmla="*/ 10 w 50"/>
                  <a:gd name="T23" fmla="*/ 40 h 50"/>
                  <a:gd name="T24" fmla="*/ 4 w 50"/>
                  <a:gd name="T25" fmla="*/ 25 h 50"/>
                  <a:gd name="T26" fmla="*/ 10 w 50"/>
                  <a:gd name="T27" fmla="*/ 10 h 50"/>
                  <a:gd name="T28" fmla="*/ 25 w 50"/>
                  <a:gd name="T29" fmla="*/ 4 h 50"/>
                  <a:gd name="T30" fmla="*/ 40 w 50"/>
                  <a:gd name="T31" fmla="*/ 10 h 50"/>
                  <a:gd name="T32" fmla="*/ 46 w 50"/>
                  <a:gd name="T33" fmla="*/ 25 h 50"/>
                  <a:gd name="T34" fmla="*/ 48 w 50"/>
                  <a:gd name="T35" fmla="*/ 25 h 50"/>
                  <a:gd name="T36" fmla="*/ 50 w 50"/>
                  <a:gd name="T37" fmla="*/ 25 h 50"/>
                  <a:gd name="T38" fmla="*/ 50 w 50"/>
                  <a:gd name="T39" fmla="*/ 25 h 50"/>
                  <a:gd name="T40" fmla="*/ 25 w 50"/>
                  <a:gd name="T4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50">
                    <a:moveTo>
                      <a:pt x="50" y="25"/>
                    </a:move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39" y="50"/>
                      <a:pt x="50" y="39"/>
                      <a:pt x="50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1"/>
                      <a:pt x="43" y="36"/>
                      <a:pt x="40" y="40"/>
                    </a:cubicBezTo>
                    <a:cubicBezTo>
                      <a:pt x="36" y="43"/>
                      <a:pt x="31" y="46"/>
                      <a:pt x="25" y="46"/>
                    </a:cubicBezTo>
                    <a:cubicBezTo>
                      <a:pt x="19" y="46"/>
                      <a:pt x="14" y="43"/>
                      <a:pt x="10" y="40"/>
                    </a:cubicBezTo>
                    <a:cubicBezTo>
                      <a:pt x="7" y="36"/>
                      <a:pt x="4" y="31"/>
                      <a:pt x="4" y="25"/>
                    </a:cubicBezTo>
                    <a:cubicBezTo>
                      <a:pt x="4" y="19"/>
                      <a:pt x="7" y="14"/>
                      <a:pt x="10" y="10"/>
                    </a:cubicBezTo>
                    <a:cubicBezTo>
                      <a:pt x="14" y="7"/>
                      <a:pt x="19" y="4"/>
                      <a:pt x="25" y="4"/>
                    </a:cubicBezTo>
                    <a:cubicBezTo>
                      <a:pt x="31" y="4"/>
                      <a:pt x="36" y="7"/>
                      <a:pt x="40" y="10"/>
                    </a:cubicBezTo>
                    <a:cubicBezTo>
                      <a:pt x="43" y="14"/>
                      <a:pt x="46" y="19"/>
                      <a:pt x="46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4" name="ïşḻïďê-Freeform 43"/>
              <p:cNvSpPr/>
              <p:nvPr/>
            </p:nvSpPr>
            <p:spPr bwMode="auto">
              <a:xfrm>
                <a:off x="-2695575" y="1419225"/>
                <a:ext cx="393700" cy="39688"/>
              </a:xfrm>
              <a:custGeom>
                <a:avLst/>
                <a:gdLst>
                  <a:gd name="T0" fmla="*/ 210 w 221"/>
                  <a:gd name="T1" fmla="*/ 0 h 23"/>
                  <a:gd name="T2" fmla="*/ 11 w 221"/>
                  <a:gd name="T3" fmla="*/ 0 h 23"/>
                  <a:gd name="T4" fmla="*/ 0 w 221"/>
                  <a:gd name="T5" fmla="*/ 11 h 23"/>
                  <a:gd name="T6" fmla="*/ 11 w 221"/>
                  <a:gd name="T7" fmla="*/ 23 h 23"/>
                  <a:gd name="T8" fmla="*/ 210 w 221"/>
                  <a:gd name="T9" fmla="*/ 23 h 23"/>
                  <a:gd name="T10" fmla="*/ 221 w 221"/>
                  <a:gd name="T11" fmla="*/ 11 h 23"/>
                  <a:gd name="T12" fmla="*/ 210 w 221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1" h="23">
                    <a:moveTo>
                      <a:pt x="21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1" y="23"/>
                    </a:cubicBezTo>
                    <a:cubicBezTo>
                      <a:pt x="210" y="23"/>
                      <a:pt x="210" y="23"/>
                      <a:pt x="210" y="23"/>
                    </a:cubicBezTo>
                    <a:cubicBezTo>
                      <a:pt x="216" y="23"/>
                      <a:pt x="221" y="18"/>
                      <a:pt x="221" y="11"/>
                    </a:cubicBezTo>
                    <a:cubicBezTo>
                      <a:pt x="221" y="5"/>
                      <a:pt x="216" y="0"/>
                      <a:pt x="210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5" name="ïşḻïďê-Rectangle 44"/>
              <p:cNvSpPr/>
              <p:nvPr/>
            </p:nvSpPr>
            <p:spPr bwMode="auto">
              <a:xfrm>
                <a:off x="-3605213" y="1709738"/>
                <a:ext cx="2209800" cy="3695700"/>
              </a:xfrm>
              <a:prstGeom prst="rect">
                <a:avLst/>
              </a:prstGeom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6" name="ïṧḷïḓê-Freeform 45"/>
              <p:cNvSpPr/>
              <p:nvPr/>
            </p:nvSpPr>
            <p:spPr bwMode="auto">
              <a:xfrm>
                <a:off x="-3611563" y="1703388"/>
                <a:ext cx="2224087" cy="3709988"/>
              </a:xfrm>
              <a:custGeom>
                <a:avLst/>
                <a:gdLst>
                  <a:gd name="T0" fmla="*/ 1396 w 1401"/>
                  <a:gd name="T1" fmla="*/ 2332 h 2337"/>
                  <a:gd name="T2" fmla="*/ 1396 w 1401"/>
                  <a:gd name="T3" fmla="*/ 2328 h 2337"/>
                  <a:gd name="T4" fmla="*/ 9 w 1401"/>
                  <a:gd name="T5" fmla="*/ 2328 h 2337"/>
                  <a:gd name="T6" fmla="*/ 9 w 1401"/>
                  <a:gd name="T7" fmla="*/ 8 h 2337"/>
                  <a:gd name="T8" fmla="*/ 1392 w 1401"/>
                  <a:gd name="T9" fmla="*/ 8 h 2337"/>
                  <a:gd name="T10" fmla="*/ 1392 w 1401"/>
                  <a:gd name="T11" fmla="*/ 2332 h 2337"/>
                  <a:gd name="T12" fmla="*/ 1396 w 1401"/>
                  <a:gd name="T13" fmla="*/ 2332 h 2337"/>
                  <a:gd name="T14" fmla="*/ 1396 w 1401"/>
                  <a:gd name="T15" fmla="*/ 2328 h 2337"/>
                  <a:gd name="T16" fmla="*/ 1396 w 1401"/>
                  <a:gd name="T17" fmla="*/ 2332 h 2337"/>
                  <a:gd name="T18" fmla="*/ 1401 w 1401"/>
                  <a:gd name="T19" fmla="*/ 2332 h 2337"/>
                  <a:gd name="T20" fmla="*/ 1401 w 1401"/>
                  <a:gd name="T21" fmla="*/ 0 h 2337"/>
                  <a:gd name="T22" fmla="*/ 0 w 1401"/>
                  <a:gd name="T23" fmla="*/ 0 h 2337"/>
                  <a:gd name="T24" fmla="*/ 0 w 1401"/>
                  <a:gd name="T25" fmla="*/ 2337 h 2337"/>
                  <a:gd name="T26" fmla="*/ 1401 w 1401"/>
                  <a:gd name="T27" fmla="*/ 2337 h 2337"/>
                  <a:gd name="T28" fmla="*/ 1401 w 1401"/>
                  <a:gd name="T29" fmla="*/ 2332 h 2337"/>
                  <a:gd name="T30" fmla="*/ 1396 w 1401"/>
                  <a:gd name="T31" fmla="*/ 2332 h 2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01" h="2337">
                    <a:moveTo>
                      <a:pt x="1396" y="2332"/>
                    </a:moveTo>
                    <a:lnTo>
                      <a:pt x="1396" y="2328"/>
                    </a:lnTo>
                    <a:lnTo>
                      <a:pt x="9" y="2328"/>
                    </a:lnTo>
                    <a:lnTo>
                      <a:pt x="9" y="8"/>
                    </a:lnTo>
                    <a:lnTo>
                      <a:pt x="1392" y="8"/>
                    </a:lnTo>
                    <a:lnTo>
                      <a:pt x="1392" y="2332"/>
                    </a:lnTo>
                    <a:lnTo>
                      <a:pt x="1396" y="2332"/>
                    </a:lnTo>
                    <a:lnTo>
                      <a:pt x="1396" y="2328"/>
                    </a:lnTo>
                    <a:lnTo>
                      <a:pt x="1396" y="2332"/>
                    </a:lnTo>
                    <a:lnTo>
                      <a:pt x="1401" y="2332"/>
                    </a:lnTo>
                    <a:lnTo>
                      <a:pt x="1401" y="0"/>
                    </a:lnTo>
                    <a:lnTo>
                      <a:pt x="0" y="0"/>
                    </a:lnTo>
                    <a:lnTo>
                      <a:pt x="0" y="2337"/>
                    </a:lnTo>
                    <a:lnTo>
                      <a:pt x="1401" y="2337"/>
                    </a:lnTo>
                    <a:lnTo>
                      <a:pt x="1401" y="2332"/>
                    </a:lnTo>
                    <a:lnTo>
                      <a:pt x="1396" y="23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7" name="ïṧḷïḓê-Freeform 46"/>
              <p:cNvSpPr/>
              <p:nvPr/>
            </p:nvSpPr>
            <p:spPr bwMode="auto">
              <a:xfrm>
                <a:off x="-3768725" y="1736725"/>
                <a:ext cx="31750" cy="215900"/>
              </a:xfrm>
              <a:custGeom>
                <a:avLst/>
                <a:gdLst>
                  <a:gd name="T0" fmla="*/ 18 w 18"/>
                  <a:gd name="T1" fmla="*/ 113 h 122"/>
                  <a:gd name="T2" fmla="*/ 9 w 18"/>
                  <a:gd name="T3" fmla="*/ 122 h 122"/>
                  <a:gd name="T4" fmla="*/ 0 w 18"/>
                  <a:gd name="T5" fmla="*/ 113 h 122"/>
                  <a:gd name="T6" fmla="*/ 0 w 18"/>
                  <a:gd name="T7" fmla="*/ 9 h 122"/>
                  <a:gd name="T8" fmla="*/ 9 w 18"/>
                  <a:gd name="T9" fmla="*/ 0 h 122"/>
                  <a:gd name="T10" fmla="*/ 18 w 18"/>
                  <a:gd name="T11" fmla="*/ 9 h 122"/>
                  <a:gd name="T12" fmla="*/ 18 w 18"/>
                  <a:gd name="T13" fmla="*/ 11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22">
                    <a:moveTo>
                      <a:pt x="18" y="113"/>
                    </a:moveTo>
                    <a:cubicBezTo>
                      <a:pt x="18" y="118"/>
                      <a:pt x="14" y="122"/>
                      <a:pt x="9" y="122"/>
                    </a:cubicBezTo>
                    <a:cubicBezTo>
                      <a:pt x="4" y="122"/>
                      <a:pt x="0" y="118"/>
                      <a:pt x="0" y="1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lnTo>
                      <a:pt x="18" y="11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8" name="ïṧḷïḓê-Freeform 47"/>
              <p:cNvSpPr/>
              <p:nvPr/>
            </p:nvSpPr>
            <p:spPr bwMode="auto">
              <a:xfrm>
                <a:off x="-3768725" y="2147888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59" name="ïṧḷïḓê-Freeform 48"/>
              <p:cNvSpPr/>
              <p:nvPr/>
            </p:nvSpPr>
            <p:spPr bwMode="auto">
              <a:xfrm>
                <a:off x="-3768725" y="2609850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60" name="ïṧḷïḓê-Freeform 49"/>
              <p:cNvSpPr/>
              <p:nvPr/>
            </p:nvSpPr>
            <p:spPr bwMode="auto">
              <a:xfrm>
                <a:off x="-1282700" y="2147888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925427" y="1870308"/>
              <a:ext cx="1869723" cy="3610953"/>
              <a:chOff x="-3768725" y="1125538"/>
              <a:chExt cx="2517775" cy="4862513"/>
            </a:xfrm>
          </p:grpSpPr>
          <p:sp>
            <p:nvSpPr>
              <p:cNvPr id="31" name="ïṧḷïḓê-Freeform 20"/>
              <p:cNvSpPr/>
              <p:nvPr/>
            </p:nvSpPr>
            <p:spPr bwMode="auto">
              <a:xfrm>
                <a:off x="-3741738" y="1125538"/>
                <a:ext cx="2478087" cy="4862513"/>
              </a:xfrm>
              <a:custGeom>
                <a:avLst/>
                <a:gdLst>
                  <a:gd name="T0" fmla="*/ 1393 w 1393"/>
                  <a:gd name="T1" fmla="*/ 2559 h 2739"/>
                  <a:gd name="T2" fmla="*/ 1213 w 1393"/>
                  <a:gd name="T3" fmla="*/ 2739 h 2739"/>
                  <a:gd name="T4" fmla="*/ 180 w 1393"/>
                  <a:gd name="T5" fmla="*/ 2739 h 2739"/>
                  <a:gd name="T6" fmla="*/ 0 w 1393"/>
                  <a:gd name="T7" fmla="*/ 2559 h 2739"/>
                  <a:gd name="T8" fmla="*/ 0 w 1393"/>
                  <a:gd name="T9" fmla="*/ 180 h 2739"/>
                  <a:gd name="T10" fmla="*/ 180 w 1393"/>
                  <a:gd name="T11" fmla="*/ 0 h 2739"/>
                  <a:gd name="T12" fmla="*/ 1213 w 1393"/>
                  <a:gd name="T13" fmla="*/ 0 h 2739"/>
                  <a:gd name="T14" fmla="*/ 1393 w 1393"/>
                  <a:gd name="T15" fmla="*/ 180 h 2739"/>
                  <a:gd name="T16" fmla="*/ 1393 w 1393"/>
                  <a:gd name="T17" fmla="*/ 2559 h 2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3" h="2739">
                    <a:moveTo>
                      <a:pt x="1393" y="2559"/>
                    </a:moveTo>
                    <a:cubicBezTo>
                      <a:pt x="1393" y="2658"/>
                      <a:pt x="1312" y="2739"/>
                      <a:pt x="1213" y="2739"/>
                    </a:cubicBezTo>
                    <a:cubicBezTo>
                      <a:pt x="180" y="2739"/>
                      <a:pt x="180" y="2739"/>
                      <a:pt x="180" y="2739"/>
                    </a:cubicBezTo>
                    <a:cubicBezTo>
                      <a:pt x="81" y="2739"/>
                      <a:pt x="0" y="2658"/>
                      <a:pt x="0" y="2559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81"/>
                      <a:pt x="81" y="0"/>
                      <a:pt x="180" y="0"/>
                    </a:cubicBezTo>
                    <a:cubicBezTo>
                      <a:pt x="1213" y="0"/>
                      <a:pt x="1213" y="0"/>
                      <a:pt x="1213" y="0"/>
                    </a:cubicBezTo>
                    <a:cubicBezTo>
                      <a:pt x="1312" y="0"/>
                      <a:pt x="1393" y="81"/>
                      <a:pt x="1393" y="180"/>
                    </a:cubicBezTo>
                    <a:cubicBezTo>
                      <a:pt x="1393" y="2559"/>
                      <a:pt x="1393" y="2559"/>
                      <a:pt x="1393" y="255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2" name="ïṧḷïḓê-Freeform 21"/>
              <p:cNvSpPr/>
              <p:nvPr/>
            </p:nvSpPr>
            <p:spPr bwMode="auto">
              <a:xfrm>
                <a:off x="-3713163" y="1141413"/>
                <a:ext cx="2430462" cy="4830763"/>
              </a:xfrm>
              <a:custGeom>
                <a:avLst/>
                <a:gdLst>
                  <a:gd name="T0" fmla="*/ 1366 w 1366"/>
                  <a:gd name="T1" fmla="*/ 2542 h 2721"/>
                  <a:gd name="T2" fmla="*/ 1189 w 1366"/>
                  <a:gd name="T3" fmla="*/ 2721 h 2721"/>
                  <a:gd name="T4" fmla="*/ 176 w 1366"/>
                  <a:gd name="T5" fmla="*/ 2721 h 2721"/>
                  <a:gd name="T6" fmla="*/ 0 w 1366"/>
                  <a:gd name="T7" fmla="*/ 2542 h 2721"/>
                  <a:gd name="T8" fmla="*/ 0 w 1366"/>
                  <a:gd name="T9" fmla="*/ 179 h 2721"/>
                  <a:gd name="T10" fmla="*/ 176 w 1366"/>
                  <a:gd name="T11" fmla="*/ 0 h 2721"/>
                  <a:gd name="T12" fmla="*/ 1189 w 1366"/>
                  <a:gd name="T13" fmla="*/ 0 h 2721"/>
                  <a:gd name="T14" fmla="*/ 1366 w 1366"/>
                  <a:gd name="T15" fmla="*/ 179 h 2721"/>
                  <a:gd name="T16" fmla="*/ 1366 w 1366"/>
                  <a:gd name="T17" fmla="*/ 2542 h 2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6" h="2721">
                    <a:moveTo>
                      <a:pt x="1366" y="2542"/>
                    </a:moveTo>
                    <a:cubicBezTo>
                      <a:pt x="1366" y="2641"/>
                      <a:pt x="1287" y="2721"/>
                      <a:pt x="1189" y="2721"/>
                    </a:cubicBezTo>
                    <a:cubicBezTo>
                      <a:pt x="176" y="2721"/>
                      <a:pt x="176" y="2721"/>
                      <a:pt x="176" y="2721"/>
                    </a:cubicBezTo>
                    <a:cubicBezTo>
                      <a:pt x="79" y="2721"/>
                      <a:pt x="0" y="2641"/>
                      <a:pt x="0" y="2542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0" y="80"/>
                      <a:pt x="79" y="0"/>
                      <a:pt x="176" y="0"/>
                    </a:cubicBezTo>
                    <a:cubicBezTo>
                      <a:pt x="1189" y="0"/>
                      <a:pt x="1189" y="0"/>
                      <a:pt x="1189" y="0"/>
                    </a:cubicBezTo>
                    <a:cubicBezTo>
                      <a:pt x="1287" y="0"/>
                      <a:pt x="1366" y="80"/>
                      <a:pt x="1366" y="179"/>
                    </a:cubicBezTo>
                    <a:cubicBezTo>
                      <a:pt x="1366" y="2542"/>
                      <a:pt x="1366" y="2542"/>
                      <a:pt x="1366" y="254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3" name="ïṧḷïḓê-Oval 22"/>
              <p:cNvSpPr/>
              <p:nvPr/>
            </p:nvSpPr>
            <p:spPr bwMode="auto">
              <a:xfrm>
                <a:off x="-2693988" y="5486400"/>
                <a:ext cx="403225" cy="4016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4" name="ïṧḷïḓê-Oval 23"/>
              <p:cNvSpPr/>
              <p:nvPr/>
            </p:nvSpPr>
            <p:spPr bwMode="auto">
              <a:xfrm>
                <a:off x="-2673350" y="5507038"/>
                <a:ext cx="361950" cy="3603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5" name="ïṧḷïḓê-Freeform 24"/>
              <p:cNvSpPr/>
              <p:nvPr/>
            </p:nvSpPr>
            <p:spPr bwMode="auto">
              <a:xfrm>
                <a:off x="-2520950" y="1254125"/>
                <a:ext cx="47625" cy="46038"/>
              </a:xfrm>
              <a:custGeom>
                <a:avLst/>
                <a:gdLst>
                  <a:gd name="T0" fmla="*/ 13 w 27"/>
                  <a:gd name="T1" fmla="*/ 0 h 26"/>
                  <a:gd name="T2" fmla="*/ 0 w 27"/>
                  <a:gd name="T3" fmla="*/ 13 h 26"/>
                  <a:gd name="T4" fmla="*/ 13 w 27"/>
                  <a:gd name="T5" fmla="*/ 26 h 26"/>
                  <a:gd name="T6" fmla="*/ 25 w 27"/>
                  <a:gd name="T7" fmla="*/ 13 h 26"/>
                  <a:gd name="T8" fmla="*/ 27 w 27"/>
                  <a:gd name="T9" fmla="*/ 13 h 26"/>
                  <a:gd name="T10" fmla="*/ 27 w 27"/>
                  <a:gd name="T11" fmla="*/ 13 h 26"/>
                  <a:gd name="T12" fmla="*/ 25 w 27"/>
                  <a:gd name="T13" fmla="*/ 13 h 26"/>
                  <a:gd name="T14" fmla="*/ 13 w 27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5" y="20"/>
                      <a:pt x="25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6" name="ïṧḷïḓê-Freeform 25"/>
              <p:cNvSpPr/>
              <p:nvPr/>
            </p:nvSpPr>
            <p:spPr bwMode="auto">
              <a:xfrm>
                <a:off x="-2528888" y="1246188"/>
                <a:ext cx="58737" cy="60325"/>
              </a:xfrm>
              <a:custGeom>
                <a:avLst/>
                <a:gdLst>
                  <a:gd name="T0" fmla="*/ 33 w 33"/>
                  <a:gd name="T1" fmla="*/ 17 h 34"/>
                  <a:gd name="T2" fmla="*/ 33 w 33"/>
                  <a:gd name="T3" fmla="*/ 17 h 34"/>
                  <a:gd name="T4" fmla="*/ 33 w 33"/>
                  <a:gd name="T5" fmla="*/ 17 h 34"/>
                  <a:gd name="T6" fmla="*/ 17 w 33"/>
                  <a:gd name="T7" fmla="*/ 0 h 34"/>
                  <a:gd name="T8" fmla="*/ 0 w 33"/>
                  <a:gd name="T9" fmla="*/ 17 h 34"/>
                  <a:gd name="T10" fmla="*/ 17 w 33"/>
                  <a:gd name="T11" fmla="*/ 34 h 34"/>
                  <a:gd name="T12" fmla="*/ 33 w 33"/>
                  <a:gd name="T13" fmla="*/ 17 h 34"/>
                  <a:gd name="T14" fmla="*/ 31 w 33"/>
                  <a:gd name="T15" fmla="*/ 17 h 34"/>
                  <a:gd name="T16" fmla="*/ 29 w 33"/>
                  <a:gd name="T17" fmla="*/ 17 h 34"/>
                  <a:gd name="T18" fmla="*/ 17 w 33"/>
                  <a:gd name="T19" fmla="*/ 30 h 34"/>
                  <a:gd name="T20" fmla="*/ 4 w 33"/>
                  <a:gd name="T21" fmla="*/ 17 h 34"/>
                  <a:gd name="T22" fmla="*/ 17 w 33"/>
                  <a:gd name="T23" fmla="*/ 4 h 34"/>
                  <a:gd name="T24" fmla="*/ 29 w 33"/>
                  <a:gd name="T25" fmla="*/ 17 h 34"/>
                  <a:gd name="T26" fmla="*/ 31 w 33"/>
                  <a:gd name="T27" fmla="*/ 17 h 34"/>
                  <a:gd name="T28" fmla="*/ 33 w 33"/>
                  <a:gd name="T29" fmla="*/ 17 h 34"/>
                  <a:gd name="T30" fmla="*/ 33 w 33"/>
                  <a:gd name="T31" fmla="*/ 17 h 34"/>
                  <a:gd name="T32" fmla="*/ 17 w 33"/>
                  <a:gd name="T3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34">
                    <a:moveTo>
                      <a:pt x="33" y="17"/>
                    </a:move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0" y="26"/>
                      <a:pt x="7" y="34"/>
                      <a:pt x="17" y="34"/>
                    </a:cubicBezTo>
                    <a:cubicBezTo>
                      <a:pt x="26" y="34"/>
                      <a:pt x="33" y="26"/>
                      <a:pt x="33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4"/>
                      <a:pt x="24" y="30"/>
                      <a:pt x="17" y="30"/>
                    </a:cubicBezTo>
                    <a:cubicBezTo>
                      <a:pt x="10" y="30"/>
                      <a:pt x="4" y="24"/>
                      <a:pt x="4" y="17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24" y="4"/>
                      <a:pt x="29" y="10"/>
                      <a:pt x="29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8"/>
                      <a:pt x="26" y="0"/>
                      <a:pt x="1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7" name="ïṧḷïḓê-Freeform 26"/>
              <p:cNvSpPr/>
              <p:nvPr/>
            </p:nvSpPr>
            <p:spPr bwMode="auto">
              <a:xfrm>
                <a:off x="-2930525" y="1395413"/>
                <a:ext cx="77787" cy="74613"/>
              </a:xfrm>
              <a:custGeom>
                <a:avLst/>
                <a:gdLst>
                  <a:gd name="T0" fmla="*/ 21 w 44"/>
                  <a:gd name="T1" fmla="*/ 0 h 42"/>
                  <a:gd name="T2" fmla="*/ 6 w 44"/>
                  <a:gd name="T3" fmla="*/ 6 h 42"/>
                  <a:gd name="T4" fmla="*/ 0 w 44"/>
                  <a:gd name="T5" fmla="*/ 21 h 42"/>
                  <a:gd name="T6" fmla="*/ 6 w 44"/>
                  <a:gd name="T7" fmla="*/ 36 h 42"/>
                  <a:gd name="T8" fmla="*/ 21 w 44"/>
                  <a:gd name="T9" fmla="*/ 42 h 42"/>
                  <a:gd name="T10" fmla="*/ 36 w 44"/>
                  <a:gd name="T11" fmla="*/ 36 h 42"/>
                  <a:gd name="T12" fmla="*/ 42 w 44"/>
                  <a:gd name="T13" fmla="*/ 21 h 42"/>
                  <a:gd name="T14" fmla="*/ 44 w 44"/>
                  <a:gd name="T15" fmla="*/ 21 h 42"/>
                  <a:gd name="T16" fmla="*/ 44 w 44"/>
                  <a:gd name="T17" fmla="*/ 21 h 42"/>
                  <a:gd name="T18" fmla="*/ 42 w 44"/>
                  <a:gd name="T19" fmla="*/ 21 h 42"/>
                  <a:gd name="T20" fmla="*/ 36 w 44"/>
                  <a:gd name="T21" fmla="*/ 6 h 42"/>
                  <a:gd name="T22" fmla="*/ 21 w 44"/>
                  <a:gd name="T2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42">
                    <a:moveTo>
                      <a:pt x="21" y="0"/>
                    </a:moveTo>
                    <a:cubicBezTo>
                      <a:pt x="15" y="0"/>
                      <a:pt x="10" y="3"/>
                      <a:pt x="6" y="6"/>
                    </a:cubicBezTo>
                    <a:cubicBezTo>
                      <a:pt x="3" y="10"/>
                      <a:pt x="0" y="15"/>
                      <a:pt x="0" y="21"/>
                    </a:cubicBezTo>
                    <a:cubicBezTo>
                      <a:pt x="0" y="27"/>
                      <a:pt x="3" y="32"/>
                      <a:pt x="6" y="36"/>
                    </a:cubicBezTo>
                    <a:cubicBezTo>
                      <a:pt x="10" y="39"/>
                      <a:pt x="15" y="42"/>
                      <a:pt x="21" y="42"/>
                    </a:cubicBezTo>
                    <a:cubicBezTo>
                      <a:pt x="27" y="42"/>
                      <a:pt x="32" y="39"/>
                      <a:pt x="36" y="36"/>
                    </a:cubicBezTo>
                    <a:cubicBezTo>
                      <a:pt x="39" y="32"/>
                      <a:pt x="42" y="27"/>
                      <a:pt x="42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15"/>
                      <a:pt x="39" y="10"/>
                      <a:pt x="36" y="6"/>
                    </a:cubicBezTo>
                    <a:cubicBezTo>
                      <a:pt x="32" y="3"/>
                      <a:pt x="27" y="0"/>
                      <a:pt x="21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8" name="ïṧḷïḓê-Freeform 27"/>
              <p:cNvSpPr/>
              <p:nvPr/>
            </p:nvSpPr>
            <p:spPr bwMode="auto">
              <a:xfrm>
                <a:off x="-2938463" y="1389063"/>
                <a:ext cx="88900" cy="88900"/>
              </a:xfrm>
              <a:custGeom>
                <a:avLst/>
                <a:gdLst>
                  <a:gd name="T0" fmla="*/ 50 w 50"/>
                  <a:gd name="T1" fmla="*/ 25 h 50"/>
                  <a:gd name="T2" fmla="*/ 50 w 50"/>
                  <a:gd name="T3" fmla="*/ 25 h 50"/>
                  <a:gd name="T4" fmla="*/ 50 w 50"/>
                  <a:gd name="T5" fmla="*/ 25 h 50"/>
                  <a:gd name="T6" fmla="*/ 25 w 50"/>
                  <a:gd name="T7" fmla="*/ 0 h 50"/>
                  <a:gd name="T8" fmla="*/ 0 w 50"/>
                  <a:gd name="T9" fmla="*/ 25 h 50"/>
                  <a:gd name="T10" fmla="*/ 25 w 50"/>
                  <a:gd name="T11" fmla="*/ 50 h 50"/>
                  <a:gd name="T12" fmla="*/ 50 w 50"/>
                  <a:gd name="T13" fmla="*/ 25 h 50"/>
                  <a:gd name="T14" fmla="*/ 48 w 50"/>
                  <a:gd name="T15" fmla="*/ 25 h 50"/>
                  <a:gd name="T16" fmla="*/ 46 w 50"/>
                  <a:gd name="T17" fmla="*/ 25 h 50"/>
                  <a:gd name="T18" fmla="*/ 40 w 50"/>
                  <a:gd name="T19" fmla="*/ 40 h 50"/>
                  <a:gd name="T20" fmla="*/ 25 w 50"/>
                  <a:gd name="T21" fmla="*/ 46 h 50"/>
                  <a:gd name="T22" fmla="*/ 10 w 50"/>
                  <a:gd name="T23" fmla="*/ 40 h 50"/>
                  <a:gd name="T24" fmla="*/ 4 w 50"/>
                  <a:gd name="T25" fmla="*/ 25 h 50"/>
                  <a:gd name="T26" fmla="*/ 10 w 50"/>
                  <a:gd name="T27" fmla="*/ 10 h 50"/>
                  <a:gd name="T28" fmla="*/ 25 w 50"/>
                  <a:gd name="T29" fmla="*/ 4 h 50"/>
                  <a:gd name="T30" fmla="*/ 40 w 50"/>
                  <a:gd name="T31" fmla="*/ 10 h 50"/>
                  <a:gd name="T32" fmla="*/ 46 w 50"/>
                  <a:gd name="T33" fmla="*/ 25 h 50"/>
                  <a:gd name="T34" fmla="*/ 48 w 50"/>
                  <a:gd name="T35" fmla="*/ 25 h 50"/>
                  <a:gd name="T36" fmla="*/ 50 w 50"/>
                  <a:gd name="T37" fmla="*/ 25 h 50"/>
                  <a:gd name="T38" fmla="*/ 50 w 50"/>
                  <a:gd name="T39" fmla="*/ 25 h 50"/>
                  <a:gd name="T40" fmla="*/ 25 w 50"/>
                  <a:gd name="T4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50">
                    <a:moveTo>
                      <a:pt x="50" y="25"/>
                    </a:move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39" y="50"/>
                      <a:pt x="50" y="39"/>
                      <a:pt x="50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1"/>
                      <a:pt x="43" y="36"/>
                      <a:pt x="40" y="40"/>
                    </a:cubicBezTo>
                    <a:cubicBezTo>
                      <a:pt x="36" y="43"/>
                      <a:pt x="31" y="46"/>
                      <a:pt x="25" y="46"/>
                    </a:cubicBezTo>
                    <a:cubicBezTo>
                      <a:pt x="19" y="46"/>
                      <a:pt x="14" y="43"/>
                      <a:pt x="10" y="40"/>
                    </a:cubicBezTo>
                    <a:cubicBezTo>
                      <a:pt x="7" y="36"/>
                      <a:pt x="4" y="31"/>
                      <a:pt x="4" y="25"/>
                    </a:cubicBezTo>
                    <a:cubicBezTo>
                      <a:pt x="4" y="19"/>
                      <a:pt x="7" y="14"/>
                      <a:pt x="10" y="10"/>
                    </a:cubicBezTo>
                    <a:cubicBezTo>
                      <a:pt x="14" y="7"/>
                      <a:pt x="19" y="4"/>
                      <a:pt x="25" y="4"/>
                    </a:cubicBezTo>
                    <a:cubicBezTo>
                      <a:pt x="31" y="4"/>
                      <a:pt x="36" y="7"/>
                      <a:pt x="40" y="10"/>
                    </a:cubicBezTo>
                    <a:cubicBezTo>
                      <a:pt x="43" y="14"/>
                      <a:pt x="46" y="19"/>
                      <a:pt x="46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9" name="ïṧḷïḓê-Freeform 28"/>
              <p:cNvSpPr/>
              <p:nvPr/>
            </p:nvSpPr>
            <p:spPr bwMode="auto">
              <a:xfrm>
                <a:off x="-2695575" y="1419225"/>
                <a:ext cx="393700" cy="39688"/>
              </a:xfrm>
              <a:custGeom>
                <a:avLst/>
                <a:gdLst>
                  <a:gd name="T0" fmla="*/ 210 w 221"/>
                  <a:gd name="T1" fmla="*/ 0 h 23"/>
                  <a:gd name="T2" fmla="*/ 11 w 221"/>
                  <a:gd name="T3" fmla="*/ 0 h 23"/>
                  <a:gd name="T4" fmla="*/ 0 w 221"/>
                  <a:gd name="T5" fmla="*/ 11 h 23"/>
                  <a:gd name="T6" fmla="*/ 11 w 221"/>
                  <a:gd name="T7" fmla="*/ 23 h 23"/>
                  <a:gd name="T8" fmla="*/ 210 w 221"/>
                  <a:gd name="T9" fmla="*/ 23 h 23"/>
                  <a:gd name="T10" fmla="*/ 221 w 221"/>
                  <a:gd name="T11" fmla="*/ 11 h 23"/>
                  <a:gd name="T12" fmla="*/ 210 w 221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1" h="23">
                    <a:moveTo>
                      <a:pt x="21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1" y="23"/>
                    </a:cubicBezTo>
                    <a:cubicBezTo>
                      <a:pt x="210" y="23"/>
                      <a:pt x="210" y="23"/>
                      <a:pt x="210" y="23"/>
                    </a:cubicBezTo>
                    <a:cubicBezTo>
                      <a:pt x="216" y="23"/>
                      <a:pt x="221" y="18"/>
                      <a:pt x="221" y="11"/>
                    </a:cubicBezTo>
                    <a:cubicBezTo>
                      <a:pt x="221" y="5"/>
                      <a:pt x="216" y="0"/>
                      <a:pt x="210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0" name="ïṧḷïḓê-Rectangle 29"/>
              <p:cNvSpPr/>
              <p:nvPr/>
            </p:nvSpPr>
            <p:spPr bwMode="auto">
              <a:xfrm>
                <a:off x="-3605212" y="1709738"/>
                <a:ext cx="2209800" cy="3695699"/>
              </a:xfrm>
              <a:prstGeom prst="rect">
                <a:avLst/>
              </a:prstGeom>
              <a:blipFill dpi="0" rotWithShape="1">
                <a:blip r:embed="rId2"/>
                <a:stretch>
                  <a:fillRect l="-76065" r="-74895"/>
                </a:stretch>
              </a:blip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1" name="ïṧḷïḓê-Freeform 30"/>
              <p:cNvSpPr/>
              <p:nvPr/>
            </p:nvSpPr>
            <p:spPr bwMode="auto">
              <a:xfrm>
                <a:off x="-3611563" y="1703388"/>
                <a:ext cx="2224087" cy="3709988"/>
              </a:xfrm>
              <a:custGeom>
                <a:avLst/>
                <a:gdLst>
                  <a:gd name="T0" fmla="*/ 1396 w 1401"/>
                  <a:gd name="T1" fmla="*/ 2332 h 2337"/>
                  <a:gd name="T2" fmla="*/ 1396 w 1401"/>
                  <a:gd name="T3" fmla="*/ 2328 h 2337"/>
                  <a:gd name="T4" fmla="*/ 9 w 1401"/>
                  <a:gd name="T5" fmla="*/ 2328 h 2337"/>
                  <a:gd name="T6" fmla="*/ 9 w 1401"/>
                  <a:gd name="T7" fmla="*/ 8 h 2337"/>
                  <a:gd name="T8" fmla="*/ 1392 w 1401"/>
                  <a:gd name="T9" fmla="*/ 8 h 2337"/>
                  <a:gd name="T10" fmla="*/ 1392 w 1401"/>
                  <a:gd name="T11" fmla="*/ 2332 h 2337"/>
                  <a:gd name="T12" fmla="*/ 1396 w 1401"/>
                  <a:gd name="T13" fmla="*/ 2332 h 2337"/>
                  <a:gd name="T14" fmla="*/ 1396 w 1401"/>
                  <a:gd name="T15" fmla="*/ 2328 h 2337"/>
                  <a:gd name="T16" fmla="*/ 1396 w 1401"/>
                  <a:gd name="T17" fmla="*/ 2332 h 2337"/>
                  <a:gd name="T18" fmla="*/ 1401 w 1401"/>
                  <a:gd name="T19" fmla="*/ 2332 h 2337"/>
                  <a:gd name="T20" fmla="*/ 1401 w 1401"/>
                  <a:gd name="T21" fmla="*/ 0 h 2337"/>
                  <a:gd name="T22" fmla="*/ 0 w 1401"/>
                  <a:gd name="T23" fmla="*/ 0 h 2337"/>
                  <a:gd name="T24" fmla="*/ 0 w 1401"/>
                  <a:gd name="T25" fmla="*/ 2337 h 2337"/>
                  <a:gd name="T26" fmla="*/ 1401 w 1401"/>
                  <a:gd name="T27" fmla="*/ 2337 h 2337"/>
                  <a:gd name="T28" fmla="*/ 1401 w 1401"/>
                  <a:gd name="T29" fmla="*/ 2332 h 2337"/>
                  <a:gd name="T30" fmla="*/ 1396 w 1401"/>
                  <a:gd name="T31" fmla="*/ 2332 h 2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01" h="2337">
                    <a:moveTo>
                      <a:pt x="1396" y="2332"/>
                    </a:moveTo>
                    <a:lnTo>
                      <a:pt x="1396" y="2328"/>
                    </a:lnTo>
                    <a:lnTo>
                      <a:pt x="9" y="2328"/>
                    </a:lnTo>
                    <a:lnTo>
                      <a:pt x="9" y="8"/>
                    </a:lnTo>
                    <a:lnTo>
                      <a:pt x="1392" y="8"/>
                    </a:lnTo>
                    <a:lnTo>
                      <a:pt x="1392" y="2332"/>
                    </a:lnTo>
                    <a:lnTo>
                      <a:pt x="1396" y="2332"/>
                    </a:lnTo>
                    <a:lnTo>
                      <a:pt x="1396" y="2328"/>
                    </a:lnTo>
                    <a:lnTo>
                      <a:pt x="1396" y="2332"/>
                    </a:lnTo>
                    <a:lnTo>
                      <a:pt x="1401" y="2332"/>
                    </a:lnTo>
                    <a:lnTo>
                      <a:pt x="1401" y="0"/>
                    </a:lnTo>
                    <a:lnTo>
                      <a:pt x="0" y="0"/>
                    </a:lnTo>
                    <a:lnTo>
                      <a:pt x="0" y="2337"/>
                    </a:lnTo>
                    <a:lnTo>
                      <a:pt x="1401" y="2337"/>
                    </a:lnTo>
                    <a:lnTo>
                      <a:pt x="1401" y="2332"/>
                    </a:lnTo>
                    <a:lnTo>
                      <a:pt x="1396" y="23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2" name="ïṧḷïḓê-Freeform 31"/>
              <p:cNvSpPr/>
              <p:nvPr/>
            </p:nvSpPr>
            <p:spPr bwMode="auto">
              <a:xfrm>
                <a:off x="-3768725" y="1736725"/>
                <a:ext cx="31750" cy="215900"/>
              </a:xfrm>
              <a:custGeom>
                <a:avLst/>
                <a:gdLst>
                  <a:gd name="T0" fmla="*/ 18 w 18"/>
                  <a:gd name="T1" fmla="*/ 113 h 122"/>
                  <a:gd name="T2" fmla="*/ 9 w 18"/>
                  <a:gd name="T3" fmla="*/ 122 h 122"/>
                  <a:gd name="T4" fmla="*/ 0 w 18"/>
                  <a:gd name="T5" fmla="*/ 113 h 122"/>
                  <a:gd name="T6" fmla="*/ 0 w 18"/>
                  <a:gd name="T7" fmla="*/ 9 h 122"/>
                  <a:gd name="T8" fmla="*/ 9 w 18"/>
                  <a:gd name="T9" fmla="*/ 0 h 122"/>
                  <a:gd name="T10" fmla="*/ 18 w 18"/>
                  <a:gd name="T11" fmla="*/ 9 h 122"/>
                  <a:gd name="T12" fmla="*/ 18 w 18"/>
                  <a:gd name="T13" fmla="*/ 11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22">
                    <a:moveTo>
                      <a:pt x="18" y="113"/>
                    </a:moveTo>
                    <a:cubicBezTo>
                      <a:pt x="18" y="118"/>
                      <a:pt x="14" y="122"/>
                      <a:pt x="9" y="122"/>
                    </a:cubicBezTo>
                    <a:cubicBezTo>
                      <a:pt x="4" y="122"/>
                      <a:pt x="0" y="118"/>
                      <a:pt x="0" y="1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lnTo>
                      <a:pt x="18" y="11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3" name="ïṧḷïḓê-Freeform 32"/>
              <p:cNvSpPr/>
              <p:nvPr/>
            </p:nvSpPr>
            <p:spPr bwMode="auto">
              <a:xfrm>
                <a:off x="-3768725" y="2147888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4" name="ïṧḷïḓê-Freeform 33"/>
              <p:cNvSpPr/>
              <p:nvPr/>
            </p:nvSpPr>
            <p:spPr bwMode="auto">
              <a:xfrm>
                <a:off x="-3768725" y="2609850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5" name="ïṧḷïḓê-Freeform 34"/>
              <p:cNvSpPr/>
              <p:nvPr/>
            </p:nvSpPr>
            <p:spPr bwMode="auto">
              <a:xfrm>
                <a:off x="-1282700" y="2147888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20" y="2811145"/>
            <a:ext cx="7579360" cy="1249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5400000">
            <a:off x="2876551" y="-2324101"/>
            <a:ext cx="6400799" cy="11506202"/>
            <a:chOff x="1785257" y="1063171"/>
            <a:chExt cx="9361714" cy="4731657"/>
          </a:xfrm>
        </p:grpSpPr>
        <p:sp>
          <p:nvSpPr>
            <p:cNvPr id="6" name="右中括号 5"/>
            <p:cNvSpPr/>
            <p:nvPr/>
          </p:nvSpPr>
          <p:spPr>
            <a:xfrm>
              <a:off x="1785257" y="1063171"/>
              <a:ext cx="9361714" cy="4731657"/>
            </a:xfrm>
            <a:prstGeom prst="rightBracket">
              <a:avLst>
                <a:gd name="adj" fmla="val 0"/>
              </a:avLst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1785257" y="1063171"/>
              <a:ext cx="0" cy="153851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1785257" y="4256314"/>
              <a:ext cx="0" cy="153851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五边形 8"/>
          <p:cNvSpPr/>
          <p:nvPr/>
        </p:nvSpPr>
        <p:spPr>
          <a:xfrm rot="5400000">
            <a:off x="4800599" y="-261936"/>
            <a:ext cx="2552702" cy="3076575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5637" y="3105837"/>
            <a:ext cx="556072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</a:t>
            </a:r>
            <a:r>
              <a:rPr lang="zh-CN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框架结构</a:t>
            </a:r>
            <a:endParaRPr lang="en-US" altLang="zh-CN" sz="5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682302" y="781734"/>
            <a:ext cx="827395" cy="827395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13" name="六边形 12"/>
          <p:cNvSpPr/>
          <p:nvPr/>
        </p:nvSpPr>
        <p:spPr>
          <a:xfrm>
            <a:off x="5220018" y="5153713"/>
            <a:ext cx="1751965" cy="552450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522952" y="52452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5400000">
            <a:off x="2876551" y="-2324101"/>
            <a:ext cx="6400799" cy="11506202"/>
            <a:chOff x="1785257" y="1063171"/>
            <a:chExt cx="9361714" cy="4731657"/>
          </a:xfrm>
        </p:grpSpPr>
        <p:sp>
          <p:nvSpPr>
            <p:cNvPr id="6" name="右中括号 5"/>
            <p:cNvSpPr/>
            <p:nvPr/>
          </p:nvSpPr>
          <p:spPr>
            <a:xfrm>
              <a:off x="1785257" y="1063171"/>
              <a:ext cx="9361714" cy="4731657"/>
            </a:xfrm>
            <a:prstGeom prst="rightBracket">
              <a:avLst>
                <a:gd name="adj" fmla="val 0"/>
              </a:avLst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1785257" y="1063171"/>
              <a:ext cx="0" cy="153851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1785257" y="4256314"/>
              <a:ext cx="0" cy="153851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五边形 8"/>
          <p:cNvSpPr/>
          <p:nvPr/>
        </p:nvSpPr>
        <p:spPr>
          <a:xfrm rot="5400000">
            <a:off x="4800599" y="-261936"/>
            <a:ext cx="2552702" cy="3076575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5637" y="3105837"/>
            <a:ext cx="556072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5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JIT</a:t>
            </a:r>
            <a:r>
              <a:rPr lang="zh-CN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嗖嗖跑起来</a:t>
            </a:r>
            <a:endParaRPr lang="zh-CN" altLang="en-US" sz="5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54"/>
          <p:cNvSpPr txBox="1"/>
          <p:nvPr/>
        </p:nvSpPr>
        <p:spPr>
          <a:xfrm>
            <a:off x="3442550" y="4029499"/>
            <a:ext cx="526880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BUSINESS REPORT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六边形 12"/>
          <p:cNvSpPr/>
          <p:nvPr/>
        </p:nvSpPr>
        <p:spPr>
          <a:xfrm>
            <a:off x="5220018" y="5153713"/>
            <a:ext cx="1751965" cy="552450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522952" y="52452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672957" y="912440"/>
            <a:ext cx="910577" cy="727822"/>
            <a:chOff x="1484705" y="1517456"/>
            <a:chExt cx="441987" cy="353279"/>
          </a:xfrm>
          <a:solidFill>
            <a:schemeClr val="bg1"/>
          </a:solidFill>
        </p:grpSpPr>
        <p:sp>
          <p:nvSpPr>
            <p:cNvPr id="21" name="Freeform 99"/>
            <p:cNvSpPr/>
            <p:nvPr/>
          </p:nvSpPr>
          <p:spPr bwMode="auto">
            <a:xfrm>
              <a:off x="1484705" y="1517456"/>
              <a:ext cx="441987" cy="206986"/>
            </a:xfrm>
            <a:custGeom>
              <a:avLst/>
              <a:gdLst>
                <a:gd name="T0" fmla="*/ 118 w 120"/>
                <a:gd name="T1" fmla="*/ 25 h 56"/>
                <a:gd name="T2" fmla="*/ 76 w 120"/>
                <a:gd name="T3" fmla="*/ 4 h 56"/>
                <a:gd name="T4" fmla="*/ 60 w 120"/>
                <a:gd name="T5" fmla="*/ 0 h 56"/>
                <a:gd name="T6" fmla="*/ 44 w 120"/>
                <a:gd name="T7" fmla="*/ 4 h 56"/>
                <a:gd name="T8" fmla="*/ 2 w 120"/>
                <a:gd name="T9" fmla="*/ 25 h 56"/>
                <a:gd name="T10" fmla="*/ 0 w 120"/>
                <a:gd name="T11" fmla="*/ 28 h 56"/>
                <a:gd name="T12" fmla="*/ 2 w 120"/>
                <a:gd name="T13" fmla="*/ 31 h 56"/>
                <a:gd name="T14" fmla="*/ 44 w 120"/>
                <a:gd name="T15" fmla="*/ 52 h 56"/>
                <a:gd name="T16" fmla="*/ 60 w 120"/>
                <a:gd name="T17" fmla="*/ 56 h 56"/>
                <a:gd name="T18" fmla="*/ 76 w 120"/>
                <a:gd name="T19" fmla="*/ 52 h 56"/>
                <a:gd name="T20" fmla="*/ 80 w 120"/>
                <a:gd name="T21" fmla="*/ 50 h 56"/>
                <a:gd name="T22" fmla="*/ 80 w 120"/>
                <a:gd name="T23" fmla="*/ 50 h 56"/>
                <a:gd name="T24" fmla="*/ 63 w 120"/>
                <a:gd name="T25" fmla="*/ 36 h 56"/>
                <a:gd name="T26" fmla="*/ 60 w 120"/>
                <a:gd name="T27" fmla="*/ 36 h 56"/>
                <a:gd name="T28" fmla="*/ 48 w 120"/>
                <a:gd name="T29" fmla="*/ 28 h 56"/>
                <a:gd name="T30" fmla="*/ 60 w 120"/>
                <a:gd name="T31" fmla="*/ 20 h 56"/>
                <a:gd name="T32" fmla="*/ 72 w 120"/>
                <a:gd name="T33" fmla="*/ 28 h 56"/>
                <a:gd name="T34" fmla="*/ 71 w 120"/>
                <a:gd name="T35" fmla="*/ 32 h 56"/>
                <a:gd name="T36" fmla="*/ 88 w 120"/>
                <a:gd name="T37" fmla="*/ 46 h 56"/>
                <a:gd name="T38" fmla="*/ 118 w 120"/>
                <a:gd name="T39" fmla="*/ 31 h 56"/>
                <a:gd name="T40" fmla="*/ 120 w 120"/>
                <a:gd name="T41" fmla="*/ 28 h 56"/>
                <a:gd name="T42" fmla="*/ 118 w 120"/>
                <a:gd name="T43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0" h="56">
                  <a:moveTo>
                    <a:pt x="118" y="25"/>
                  </a:moveTo>
                  <a:cubicBezTo>
                    <a:pt x="76" y="4"/>
                    <a:pt x="76" y="4"/>
                    <a:pt x="76" y="4"/>
                  </a:cubicBezTo>
                  <a:cubicBezTo>
                    <a:pt x="71" y="1"/>
                    <a:pt x="66" y="0"/>
                    <a:pt x="60" y="0"/>
                  </a:cubicBezTo>
                  <a:cubicBezTo>
                    <a:pt x="55" y="0"/>
                    <a:pt x="49" y="1"/>
                    <a:pt x="44" y="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0" y="27"/>
                    <a:pt x="0" y="28"/>
                  </a:cubicBezTo>
                  <a:cubicBezTo>
                    <a:pt x="0" y="29"/>
                    <a:pt x="1" y="31"/>
                    <a:pt x="2" y="3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9" y="55"/>
                    <a:pt x="55" y="56"/>
                    <a:pt x="60" y="56"/>
                  </a:cubicBezTo>
                  <a:cubicBezTo>
                    <a:pt x="66" y="56"/>
                    <a:pt x="71" y="55"/>
                    <a:pt x="76" y="52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1" y="36"/>
                    <a:pt x="60" y="36"/>
                  </a:cubicBezTo>
                  <a:cubicBezTo>
                    <a:pt x="53" y="36"/>
                    <a:pt x="48" y="32"/>
                    <a:pt x="48" y="28"/>
                  </a:cubicBezTo>
                  <a:cubicBezTo>
                    <a:pt x="48" y="24"/>
                    <a:pt x="53" y="20"/>
                    <a:pt x="60" y="20"/>
                  </a:cubicBezTo>
                  <a:cubicBezTo>
                    <a:pt x="67" y="20"/>
                    <a:pt x="72" y="24"/>
                    <a:pt x="72" y="28"/>
                  </a:cubicBezTo>
                  <a:cubicBezTo>
                    <a:pt x="72" y="29"/>
                    <a:pt x="71" y="31"/>
                    <a:pt x="71" y="32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9" y="31"/>
                    <a:pt x="120" y="29"/>
                    <a:pt x="120" y="28"/>
                  </a:cubicBezTo>
                  <a:cubicBezTo>
                    <a:pt x="120" y="27"/>
                    <a:pt x="119" y="25"/>
                    <a:pt x="118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22" name="Freeform 100"/>
            <p:cNvSpPr/>
            <p:nvPr/>
          </p:nvSpPr>
          <p:spPr bwMode="auto">
            <a:xfrm>
              <a:off x="1543844" y="1671529"/>
              <a:ext cx="323709" cy="199206"/>
            </a:xfrm>
            <a:custGeom>
              <a:avLst/>
              <a:gdLst>
                <a:gd name="T0" fmla="*/ 72 w 88"/>
                <a:gd name="T1" fmla="*/ 19 h 54"/>
                <a:gd name="T2" fmla="*/ 76 w 88"/>
                <a:gd name="T3" fmla="*/ 26 h 54"/>
                <a:gd name="T4" fmla="*/ 76 w 88"/>
                <a:gd name="T5" fmla="*/ 38 h 54"/>
                <a:gd name="T6" fmla="*/ 68 w 88"/>
                <a:gd name="T7" fmla="*/ 42 h 54"/>
                <a:gd name="T8" fmla="*/ 60 w 88"/>
                <a:gd name="T9" fmla="*/ 38 h 54"/>
                <a:gd name="T10" fmla="*/ 60 w 88"/>
                <a:gd name="T11" fmla="*/ 26 h 54"/>
                <a:gd name="T12" fmla="*/ 64 w 88"/>
                <a:gd name="T13" fmla="*/ 19 h 54"/>
                <a:gd name="T14" fmla="*/ 64 w 88"/>
                <a:gd name="T15" fmla="*/ 13 h 54"/>
                <a:gd name="T16" fmla="*/ 62 w 88"/>
                <a:gd name="T17" fmla="*/ 14 h 54"/>
                <a:gd name="T18" fmla="*/ 44 w 88"/>
                <a:gd name="T19" fmla="*/ 18 h 54"/>
                <a:gd name="T20" fmla="*/ 27 w 88"/>
                <a:gd name="T21" fmla="*/ 14 h 54"/>
                <a:gd name="T22" fmla="*/ 0 w 88"/>
                <a:gd name="T23" fmla="*/ 0 h 54"/>
                <a:gd name="T24" fmla="*/ 0 w 88"/>
                <a:gd name="T25" fmla="*/ 34 h 54"/>
                <a:gd name="T26" fmla="*/ 44 w 88"/>
                <a:gd name="T27" fmla="*/ 54 h 54"/>
                <a:gd name="T28" fmla="*/ 88 w 88"/>
                <a:gd name="T29" fmla="*/ 34 h 54"/>
                <a:gd name="T30" fmla="*/ 88 w 88"/>
                <a:gd name="T31" fmla="*/ 1 h 54"/>
                <a:gd name="T32" fmla="*/ 72 w 88"/>
                <a:gd name="T33" fmla="*/ 9 h 54"/>
                <a:gd name="T34" fmla="*/ 72 w 88"/>
                <a:gd name="T35" fmla="*/ 1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54">
                  <a:moveTo>
                    <a:pt x="72" y="19"/>
                  </a:moveTo>
                  <a:cubicBezTo>
                    <a:pt x="74" y="20"/>
                    <a:pt x="76" y="23"/>
                    <a:pt x="76" y="26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40"/>
                    <a:pt x="72" y="42"/>
                    <a:pt x="68" y="42"/>
                  </a:cubicBezTo>
                  <a:cubicBezTo>
                    <a:pt x="64" y="42"/>
                    <a:pt x="60" y="40"/>
                    <a:pt x="60" y="38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23"/>
                    <a:pt x="62" y="20"/>
                    <a:pt x="64" y="19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57" y="16"/>
                    <a:pt x="50" y="18"/>
                    <a:pt x="44" y="18"/>
                  </a:cubicBezTo>
                  <a:cubicBezTo>
                    <a:pt x="38" y="18"/>
                    <a:pt x="32" y="16"/>
                    <a:pt x="27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5"/>
                    <a:pt x="20" y="54"/>
                    <a:pt x="44" y="54"/>
                  </a:cubicBezTo>
                  <a:cubicBezTo>
                    <a:pt x="68" y="54"/>
                    <a:pt x="88" y="45"/>
                    <a:pt x="88" y="34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72" y="9"/>
                    <a:pt x="72" y="9"/>
                    <a:pt x="72" y="9"/>
                  </a:cubicBezTo>
                  <a:lnTo>
                    <a:pt x="7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241046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JIT</a:t>
            </a:r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编译器优化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3372000" y="494170"/>
            <a:ext cx="8820000" cy="3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228370" y="415572"/>
            <a:ext cx="286746" cy="229195"/>
            <a:chOff x="1484705" y="1517456"/>
            <a:chExt cx="441987" cy="353279"/>
          </a:xfrm>
          <a:solidFill>
            <a:schemeClr val="bg1"/>
          </a:solidFill>
        </p:grpSpPr>
        <p:sp>
          <p:nvSpPr>
            <p:cNvPr id="65" name="Freeform 99"/>
            <p:cNvSpPr/>
            <p:nvPr/>
          </p:nvSpPr>
          <p:spPr bwMode="auto">
            <a:xfrm>
              <a:off x="1484705" y="1517456"/>
              <a:ext cx="441987" cy="206986"/>
            </a:xfrm>
            <a:custGeom>
              <a:avLst/>
              <a:gdLst>
                <a:gd name="T0" fmla="*/ 118 w 120"/>
                <a:gd name="T1" fmla="*/ 25 h 56"/>
                <a:gd name="T2" fmla="*/ 76 w 120"/>
                <a:gd name="T3" fmla="*/ 4 h 56"/>
                <a:gd name="T4" fmla="*/ 60 w 120"/>
                <a:gd name="T5" fmla="*/ 0 h 56"/>
                <a:gd name="T6" fmla="*/ 44 w 120"/>
                <a:gd name="T7" fmla="*/ 4 h 56"/>
                <a:gd name="T8" fmla="*/ 2 w 120"/>
                <a:gd name="T9" fmla="*/ 25 h 56"/>
                <a:gd name="T10" fmla="*/ 0 w 120"/>
                <a:gd name="T11" fmla="*/ 28 h 56"/>
                <a:gd name="T12" fmla="*/ 2 w 120"/>
                <a:gd name="T13" fmla="*/ 31 h 56"/>
                <a:gd name="T14" fmla="*/ 44 w 120"/>
                <a:gd name="T15" fmla="*/ 52 h 56"/>
                <a:gd name="T16" fmla="*/ 60 w 120"/>
                <a:gd name="T17" fmla="*/ 56 h 56"/>
                <a:gd name="T18" fmla="*/ 76 w 120"/>
                <a:gd name="T19" fmla="*/ 52 h 56"/>
                <a:gd name="T20" fmla="*/ 80 w 120"/>
                <a:gd name="T21" fmla="*/ 50 h 56"/>
                <a:gd name="T22" fmla="*/ 80 w 120"/>
                <a:gd name="T23" fmla="*/ 50 h 56"/>
                <a:gd name="T24" fmla="*/ 63 w 120"/>
                <a:gd name="T25" fmla="*/ 36 h 56"/>
                <a:gd name="T26" fmla="*/ 60 w 120"/>
                <a:gd name="T27" fmla="*/ 36 h 56"/>
                <a:gd name="T28" fmla="*/ 48 w 120"/>
                <a:gd name="T29" fmla="*/ 28 h 56"/>
                <a:gd name="T30" fmla="*/ 60 w 120"/>
                <a:gd name="T31" fmla="*/ 20 h 56"/>
                <a:gd name="T32" fmla="*/ 72 w 120"/>
                <a:gd name="T33" fmla="*/ 28 h 56"/>
                <a:gd name="T34" fmla="*/ 71 w 120"/>
                <a:gd name="T35" fmla="*/ 32 h 56"/>
                <a:gd name="T36" fmla="*/ 88 w 120"/>
                <a:gd name="T37" fmla="*/ 46 h 56"/>
                <a:gd name="T38" fmla="*/ 118 w 120"/>
                <a:gd name="T39" fmla="*/ 31 h 56"/>
                <a:gd name="T40" fmla="*/ 120 w 120"/>
                <a:gd name="T41" fmla="*/ 28 h 56"/>
                <a:gd name="T42" fmla="*/ 118 w 120"/>
                <a:gd name="T43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0" h="56">
                  <a:moveTo>
                    <a:pt x="118" y="25"/>
                  </a:moveTo>
                  <a:cubicBezTo>
                    <a:pt x="76" y="4"/>
                    <a:pt x="76" y="4"/>
                    <a:pt x="76" y="4"/>
                  </a:cubicBezTo>
                  <a:cubicBezTo>
                    <a:pt x="71" y="1"/>
                    <a:pt x="66" y="0"/>
                    <a:pt x="60" y="0"/>
                  </a:cubicBezTo>
                  <a:cubicBezTo>
                    <a:pt x="55" y="0"/>
                    <a:pt x="49" y="1"/>
                    <a:pt x="44" y="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0" y="27"/>
                    <a:pt x="0" y="28"/>
                  </a:cubicBezTo>
                  <a:cubicBezTo>
                    <a:pt x="0" y="29"/>
                    <a:pt x="1" y="31"/>
                    <a:pt x="2" y="3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9" y="55"/>
                    <a:pt x="55" y="56"/>
                    <a:pt x="60" y="56"/>
                  </a:cubicBezTo>
                  <a:cubicBezTo>
                    <a:pt x="66" y="56"/>
                    <a:pt x="71" y="55"/>
                    <a:pt x="76" y="52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1" y="36"/>
                    <a:pt x="60" y="36"/>
                  </a:cubicBezTo>
                  <a:cubicBezTo>
                    <a:pt x="53" y="36"/>
                    <a:pt x="48" y="32"/>
                    <a:pt x="48" y="28"/>
                  </a:cubicBezTo>
                  <a:cubicBezTo>
                    <a:pt x="48" y="24"/>
                    <a:pt x="53" y="20"/>
                    <a:pt x="60" y="20"/>
                  </a:cubicBezTo>
                  <a:cubicBezTo>
                    <a:pt x="67" y="20"/>
                    <a:pt x="72" y="24"/>
                    <a:pt x="72" y="28"/>
                  </a:cubicBezTo>
                  <a:cubicBezTo>
                    <a:pt x="72" y="29"/>
                    <a:pt x="71" y="31"/>
                    <a:pt x="71" y="32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9" y="31"/>
                    <a:pt x="120" y="29"/>
                    <a:pt x="120" y="28"/>
                  </a:cubicBezTo>
                  <a:cubicBezTo>
                    <a:pt x="120" y="27"/>
                    <a:pt x="119" y="25"/>
                    <a:pt x="118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66" name="Freeform 100"/>
            <p:cNvSpPr/>
            <p:nvPr/>
          </p:nvSpPr>
          <p:spPr bwMode="auto">
            <a:xfrm>
              <a:off x="1543844" y="1671529"/>
              <a:ext cx="323709" cy="199206"/>
            </a:xfrm>
            <a:custGeom>
              <a:avLst/>
              <a:gdLst>
                <a:gd name="T0" fmla="*/ 72 w 88"/>
                <a:gd name="T1" fmla="*/ 19 h 54"/>
                <a:gd name="T2" fmla="*/ 76 w 88"/>
                <a:gd name="T3" fmla="*/ 26 h 54"/>
                <a:gd name="T4" fmla="*/ 76 w 88"/>
                <a:gd name="T5" fmla="*/ 38 h 54"/>
                <a:gd name="T6" fmla="*/ 68 w 88"/>
                <a:gd name="T7" fmla="*/ 42 h 54"/>
                <a:gd name="T8" fmla="*/ 60 w 88"/>
                <a:gd name="T9" fmla="*/ 38 h 54"/>
                <a:gd name="T10" fmla="*/ 60 w 88"/>
                <a:gd name="T11" fmla="*/ 26 h 54"/>
                <a:gd name="T12" fmla="*/ 64 w 88"/>
                <a:gd name="T13" fmla="*/ 19 h 54"/>
                <a:gd name="T14" fmla="*/ 64 w 88"/>
                <a:gd name="T15" fmla="*/ 13 h 54"/>
                <a:gd name="T16" fmla="*/ 62 w 88"/>
                <a:gd name="T17" fmla="*/ 14 h 54"/>
                <a:gd name="T18" fmla="*/ 44 w 88"/>
                <a:gd name="T19" fmla="*/ 18 h 54"/>
                <a:gd name="T20" fmla="*/ 27 w 88"/>
                <a:gd name="T21" fmla="*/ 14 h 54"/>
                <a:gd name="T22" fmla="*/ 0 w 88"/>
                <a:gd name="T23" fmla="*/ 0 h 54"/>
                <a:gd name="T24" fmla="*/ 0 w 88"/>
                <a:gd name="T25" fmla="*/ 34 h 54"/>
                <a:gd name="T26" fmla="*/ 44 w 88"/>
                <a:gd name="T27" fmla="*/ 54 h 54"/>
                <a:gd name="T28" fmla="*/ 88 w 88"/>
                <a:gd name="T29" fmla="*/ 34 h 54"/>
                <a:gd name="T30" fmla="*/ 88 w 88"/>
                <a:gd name="T31" fmla="*/ 1 h 54"/>
                <a:gd name="T32" fmla="*/ 72 w 88"/>
                <a:gd name="T33" fmla="*/ 9 h 54"/>
                <a:gd name="T34" fmla="*/ 72 w 88"/>
                <a:gd name="T35" fmla="*/ 1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54">
                  <a:moveTo>
                    <a:pt x="72" y="19"/>
                  </a:moveTo>
                  <a:cubicBezTo>
                    <a:pt x="74" y="20"/>
                    <a:pt x="76" y="23"/>
                    <a:pt x="76" y="26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40"/>
                    <a:pt x="72" y="42"/>
                    <a:pt x="68" y="42"/>
                  </a:cubicBezTo>
                  <a:cubicBezTo>
                    <a:pt x="64" y="42"/>
                    <a:pt x="60" y="40"/>
                    <a:pt x="60" y="38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23"/>
                    <a:pt x="62" y="20"/>
                    <a:pt x="64" y="19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57" y="16"/>
                    <a:pt x="50" y="18"/>
                    <a:pt x="44" y="18"/>
                  </a:cubicBezTo>
                  <a:cubicBezTo>
                    <a:pt x="38" y="18"/>
                    <a:pt x="32" y="16"/>
                    <a:pt x="27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5"/>
                    <a:pt x="20" y="54"/>
                    <a:pt x="44" y="54"/>
                  </a:cubicBezTo>
                  <a:cubicBezTo>
                    <a:pt x="68" y="54"/>
                    <a:pt x="88" y="45"/>
                    <a:pt x="88" y="34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72" y="9"/>
                    <a:pt x="72" y="9"/>
                    <a:pt x="72" y="9"/>
                  </a:cubicBezTo>
                  <a:lnTo>
                    <a:pt x="7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</p:grpSp>
      <p:sp>
        <p:nvSpPr>
          <p:cNvPr id="67" name="菱形 66"/>
          <p:cNvSpPr/>
          <p:nvPr/>
        </p:nvSpPr>
        <p:spPr>
          <a:xfrm>
            <a:off x="1062323" y="1584101"/>
            <a:ext cx="4514193" cy="4514193"/>
          </a:xfrm>
          <a:prstGeom prst="diamond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6504169" y="2085959"/>
            <a:ext cx="4751019" cy="2176975"/>
            <a:chOff x="1207736" y="2208216"/>
            <a:chExt cx="4751019" cy="2176975"/>
          </a:xfrm>
        </p:grpSpPr>
        <p:sp>
          <p:nvSpPr>
            <p:cNvPr id="69" name="文本框 32"/>
            <p:cNvSpPr txBox="1"/>
            <p:nvPr/>
          </p:nvSpPr>
          <p:spPr>
            <a:xfrm>
              <a:off x="1207736" y="2208216"/>
              <a:ext cx="33832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公共子表达式的</a:t>
              </a:r>
              <a:endPara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0" name="Text Box 44"/>
            <p:cNvSpPr txBox="1">
              <a:spLocks noChangeArrowheads="1"/>
            </p:cNvSpPr>
            <p:nvPr/>
          </p:nvSpPr>
          <p:spPr bwMode="auto">
            <a:xfrm>
              <a:off x="1207737" y="3532386"/>
              <a:ext cx="4751018" cy="852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just">
                <a:lnSpc>
                  <a:spcPct val="150000"/>
                </a:lnSpc>
                <a:spcBef>
                  <a:spcPts val="1000"/>
                </a:spcBef>
              </a:pPr>
              <a:r>
                <a:rPr lang="zh-CN" altLang="en-US" sz="110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在一个表达式中，有一部分表达式被计算过，并且在之后的代码中出现了同样的表达式并且表达式的值没有变更，那么编译器就会将这部分表达式用计算结果进行替换，以避免重复计算造成的开销</a:t>
              </a:r>
              <a:endParaRPr lang="zh-CN" alt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1" name="文本框 34"/>
            <p:cNvSpPr txBox="1"/>
            <p:nvPr/>
          </p:nvSpPr>
          <p:spPr>
            <a:xfrm>
              <a:off x="1207736" y="2782552"/>
              <a:ext cx="10972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60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消除</a:t>
              </a:r>
              <a:endParaRPr lang="zh-CN" altLang="en-US" sz="3600" i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2" name="直角三角形 71"/>
          <p:cNvSpPr/>
          <p:nvPr/>
        </p:nvSpPr>
        <p:spPr>
          <a:xfrm rot="8100000">
            <a:off x="2061668" y="5722808"/>
            <a:ext cx="2277888" cy="2277888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241046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JIT</a:t>
            </a:r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编译器优化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3372000" y="494170"/>
            <a:ext cx="8820000" cy="3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228370" y="415572"/>
            <a:ext cx="286746" cy="229195"/>
            <a:chOff x="1484705" y="1517456"/>
            <a:chExt cx="441987" cy="353279"/>
          </a:xfrm>
          <a:solidFill>
            <a:schemeClr val="bg1"/>
          </a:solidFill>
        </p:grpSpPr>
        <p:sp>
          <p:nvSpPr>
            <p:cNvPr id="65" name="Freeform 99"/>
            <p:cNvSpPr/>
            <p:nvPr/>
          </p:nvSpPr>
          <p:spPr bwMode="auto">
            <a:xfrm>
              <a:off x="1484705" y="1517456"/>
              <a:ext cx="441987" cy="206986"/>
            </a:xfrm>
            <a:custGeom>
              <a:avLst/>
              <a:gdLst>
                <a:gd name="T0" fmla="*/ 118 w 120"/>
                <a:gd name="T1" fmla="*/ 25 h 56"/>
                <a:gd name="T2" fmla="*/ 76 w 120"/>
                <a:gd name="T3" fmla="*/ 4 h 56"/>
                <a:gd name="T4" fmla="*/ 60 w 120"/>
                <a:gd name="T5" fmla="*/ 0 h 56"/>
                <a:gd name="T6" fmla="*/ 44 w 120"/>
                <a:gd name="T7" fmla="*/ 4 h 56"/>
                <a:gd name="T8" fmla="*/ 2 w 120"/>
                <a:gd name="T9" fmla="*/ 25 h 56"/>
                <a:gd name="T10" fmla="*/ 0 w 120"/>
                <a:gd name="T11" fmla="*/ 28 h 56"/>
                <a:gd name="T12" fmla="*/ 2 w 120"/>
                <a:gd name="T13" fmla="*/ 31 h 56"/>
                <a:gd name="T14" fmla="*/ 44 w 120"/>
                <a:gd name="T15" fmla="*/ 52 h 56"/>
                <a:gd name="T16" fmla="*/ 60 w 120"/>
                <a:gd name="T17" fmla="*/ 56 h 56"/>
                <a:gd name="T18" fmla="*/ 76 w 120"/>
                <a:gd name="T19" fmla="*/ 52 h 56"/>
                <a:gd name="T20" fmla="*/ 80 w 120"/>
                <a:gd name="T21" fmla="*/ 50 h 56"/>
                <a:gd name="T22" fmla="*/ 80 w 120"/>
                <a:gd name="T23" fmla="*/ 50 h 56"/>
                <a:gd name="T24" fmla="*/ 63 w 120"/>
                <a:gd name="T25" fmla="*/ 36 h 56"/>
                <a:gd name="T26" fmla="*/ 60 w 120"/>
                <a:gd name="T27" fmla="*/ 36 h 56"/>
                <a:gd name="T28" fmla="*/ 48 w 120"/>
                <a:gd name="T29" fmla="*/ 28 h 56"/>
                <a:gd name="T30" fmla="*/ 60 w 120"/>
                <a:gd name="T31" fmla="*/ 20 h 56"/>
                <a:gd name="T32" fmla="*/ 72 w 120"/>
                <a:gd name="T33" fmla="*/ 28 h 56"/>
                <a:gd name="T34" fmla="*/ 71 w 120"/>
                <a:gd name="T35" fmla="*/ 32 h 56"/>
                <a:gd name="T36" fmla="*/ 88 w 120"/>
                <a:gd name="T37" fmla="*/ 46 h 56"/>
                <a:gd name="T38" fmla="*/ 118 w 120"/>
                <a:gd name="T39" fmla="*/ 31 h 56"/>
                <a:gd name="T40" fmla="*/ 120 w 120"/>
                <a:gd name="T41" fmla="*/ 28 h 56"/>
                <a:gd name="T42" fmla="*/ 118 w 120"/>
                <a:gd name="T43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0" h="56">
                  <a:moveTo>
                    <a:pt x="118" y="25"/>
                  </a:moveTo>
                  <a:cubicBezTo>
                    <a:pt x="76" y="4"/>
                    <a:pt x="76" y="4"/>
                    <a:pt x="76" y="4"/>
                  </a:cubicBezTo>
                  <a:cubicBezTo>
                    <a:pt x="71" y="1"/>
                    <a:pt x="66" y="0"/>
                    <a:pt x="60" y="0"/>
                  </a:cubicBezTo>
                  <a:cubicBezTo>
                    <a:pt x="55" y="0"/>
                    <a:pt x="49" y="1"/>
                    <a:pt x="44" y="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0" y="27"/>
                    <a:pt x="0" y="28"/>
                  </a:cubicBezTo>
                  <a:cubicBezTo>
                    <a:pt x="0" y="29"/>
                    <a:pt x="1" y="31"/>
                    <a:pt x="2" y="3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9" y="55"/>
                    <a:pt x="55" y="56"/>
                    <a:pt x="60" y="56"/>
                  </a:cubicBezTo>
                  <a:cubicBezTo>
                    <a:pt x="66" y="56"/>
                    <a:pt x="71" y="55"/>
                    <a:pt x="76" y="52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1" y="36"/>
                    <a:pt x="60" y="36"/>
                  </a:cubicBezTo>
                  <a:cubicBezTo>
                    <a:pt x="53" y="36"/>
                    <a:pt x="48" y="32"/>
                    <a:pt x="48" y="28"/>
                  </a:cubicBezTo>
                  <a:cubicBezTo>
                    <a:pt x="48" y="24"/>
                    <a:pt x="53" y="20"/>
                    <a:pt x="60" y="20"/>
                  </a:cubicBezTo>
                  <a:cubicBezTo>
                    <a:pt x="67" y="20"/>
                    <a:pt x="72" y="24"/>
                    <a:pt x="72" y="28"/>
                  </a:cubicBezTo>
                  <a:cubicBezTo>
                    <a:pt x="72" y="29"/>
                    <a:pt x="71" y="31"/>
                    <a:pt x="71" y="32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9" y="31"/>
                    <a:pt x="120" y="29"/>
                    <a:pt x="120" y="28"/>
                  </a:cubicBezTo>
                  <a:cubicBezTo>
                    <a:pt x="120" y="27"/>
                    <a:pt x="119" y="25"/>
                    <a:pt x="118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66" name="Freeform 100"/>
            <p:cNvSpPr/>
            <p:nvPr/>
          </p:nvSpPr>
          <p:spPr bwMode="auto">
            <a:xfrm>
              <a:off x="1543844" y="1671529"/>
              <a:ext cx="323709" cy="199206"/>
            </a:xfrm>
            <a:custGeom>
              <a:avLst/>
              <a:gdLst>
                <a:gd name="T0" fmla="*/ 72 w 88"/>
                <a:gd name="T1" fmla="*/ 19 h 54"/>
                <a:gd name="T2" fmla="*/ 76 w 88"/>
                <a:gd name="T3" fmla="*/ 26 h 54"/>
                <a:gd name="T4" fmla="*/ 76 w 88"/>
                <a:gd name="T5" fmla="*/ 38 h 54"/>
                <a:gd name="T6" fmla="*/ 68 w 88"/>
                <a:gd name="T7" fmla="*/ 42 h 54"/>
                <a:gd name="T8" fmla="*/ 60 w 88"/>
                <a:gd name="T9" fmla="*/ 38 h 54"/>
                <a:gd name="T10" fmla="*/ 60 w 88"/>
                <a:gd name="T11" fmla="*/ 26 h 54"/>
                <a:gd name="T12" fmla="*/ 64 w 88"/>
                <a:gd name="T13" fmla="*/ 19 h 54"/>
                <a:gd name="T14" fmla="*/ 64 w 88"/>
                <a:gd name="T15" fmla="*/ 13 h 54"/>
                <a:gd name="T16" fmla="*/ 62 w 88"/>
                <a:gd name="T17" fmla="*/ 14 h 54"/>
                <a:gd name="T18" fmla="*/ 44 w 88"/>
                <a:gd name="T19" fmla="*/ 18 h 54"/>
                <a:gd name="T20" fmla="*/ 27 w 88"/>
                <a:gd name="T21" fmla="*/ 14 h 54"/>
                <a:gd name="T22" fmla="*/ 0 w 88"/>
                <a:gd name="T23" fmla="*/ 0 h 54"/>
                <a:gd name="T24" fmla="*/ 0 w 88"/>
                <a:gd name="T25" fmla="*/ 34 h 54"/>
                <a:gd name="T26" fmla="*/ 44 w 88"/>
                <a:gd name="T27" fmla="*/ 54 h 54"/>
                <a:gd name="T28" fmla="*/ 88 w 88"/>
                <a:gd name="T29" fmla="*/ 34 h 54"/>
                <a:gd name="T30" fmla="*/ 88 w 88"/>
                <a:gd name="T31" fmla="*/ 1 h 54"/>
                <a:gd name="T32" fmla="*/ 72 w 88"/>
                <a:gd name="T33" fmla="*/ 9 h 54"/>
                <a:gd name="T34" fmla="*/ 72 w 88"/>
                <a:gd name="T35" fmla="*/ 1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54">
                  <a:moveTo>
                    <a:pt x="72" y="19"/>
                  </a:moveTo>
                  <a:cubicBezTo>
                    <a:pt x="74" y="20"/>
                    <a:pt x="76" y="23"/>
                    <a:pt x="76" y="26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40"/>
                    <a:pt x="72" y="42"/>
                    <a:pt x="68" y="42"/>
                  </a:cubicBezTo>
                  <a:cubicBezTo>
                    <a:pt x="64" y="42"/>
                    <a:pt x="60" y="40"/>
                    <a:pt x="60" y="38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23"/>
                    <a:pt x="62" y="20"/>
                    <a:pt x="64" y="19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57" y="16"/>
                    <a:pt x="50" y="18"/>
                    <a:pt x="44" y="18"/>
                  </a:cubicBezTo>
                  <a:cubicBezTo>
                    <a:pt x="38" y="18"/>
                    <a:pt x="32" y="16"/>
                    <a:pt x="27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5"/>
                    <a:pt x="20" y="54"/>
                    <a:pt x="44" y="54"/>
                  </a:cubicBezTo>
                  <a:cubicBezTo>
                    <a:pt x="68" y="54"/>
                    <a:pt x="88" y="45"/>
                    <a:pt x="88" y="34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72" y="9"/>
                    <a:pt x="72" y="9"/>
                    <a:pt x="72" y="9"/>
                  </a:cubicBezTo>
                  <a:lnTo>
                    <a:pt x="7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</p:grpSp>
      <p:sp>
        <p:nvSpPr>
          <p:cNvPr id="67" name="菱形 66"/>
          <p:cNvSpPr/>
          <p:nvPr/>
        </p:nvSpPr>
        <p:spPr>
          <a:xfrm>
            <a:off x="1062323" y="1584101"/>
            <a:ext cx="4514193" cy="4514193"/>
          </a:xfrm>
          <a:prstGeom prst="diamond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6504169" y="2085959"/>
            <a:ext cx="4751019" cy="2176975"/>
            <a:chOff x="1207736" y="2208216"/>
            <a:chExt cx="4751019" cy="2176975"/>
          </a:xfrm>
        </p:grpSpPr>
        <p:sp>
          <p:nvSpPr>
            <p:cNvPr id="69" name="文本框 32"/>
            <p:cNvSpPr txBox="1"/>
            <p:nvPr/>
          </p:nvSpPr>
          <p:spPr>
            <a:xfrm>
              <a:off x="1207736" y="2208216"/>
              <a:ext cx="10972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方法</a:t>
              </a:r>
              <a:endPara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0" name="Text Box 44"/>
            <p:cNvSpPr txBox="1">
              <a:spLocks noChangeArrowheads="1"/>
            </p:cNvSpPr>
            <p:nvPr/>
          </p:nvSpPr>
          <p:spPr bwMode="auto">
            <a:xfrm>
              <a:off x="1207737" y="3532386"/>
              <a:ext cx="4751018" cy="852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just">
                <a:lnSpc>
                  <a:spcPct val="150000"/>
                </a:lnSpc>
                <a:spcBef>
                  <a:spcPts val="1000"/>
                </a:spcBef>
              </a:pPr>
              <a:r>
                <a:rPr lang="zh-CN" altLang="en-US" sz="110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在编译的时候，将方法调用直接使用方法体中的代码进行替换，这就是方法内联减少了方法调用过程中压栈与入栈的开销，同时为后面的优化提供条件</a:t>
              </a:r>
              <a:endParaRPr lang="zh-CN" alt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1" name="文本框 34"/>
            <p:cNvSpPr txBox="1"/>
            <p:nvPr/>
          </p:nvSpPr>
          <p:spPr>
            <a:xfrm>
              <a:off x="1207736" y="2782552"/>
              <a:ext cx="10972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60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内联</a:t>
              </a:r>
              <a:endParaRPr lang="zh-CN" altLang="en-US" sz="3600" i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2" name="直角三角形 71"/>
          <p:cNvSpPr/>
          <p:nvPr/>
        </p:nvSpPr>
        <p:spPr>
          <a:xfrm rot="8100000">
            <a:off x="2061668" y="5722808"/>
            <a:ext cx="2277888" cy="2277888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241046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JIT</a:t>
            </a:r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编译器优化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3372000" y="494170"/>
            <a:ext cx="8820000" cy="3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228370" y="415572"/>
            <a:ext cx="286746" cy="229195"/>
            <a:chOff x="1484705" y="1517456"/>
            <a:chExt cx="441987" cy="353279"/>
          </a:xfrm>
          <a:solidFill>
            <a:schemeClr val="bg1"/>
          </a:solidFill>
        </p:grpSpPr>
        <p:sp>
          <p:nvSpPr>
            <p:cNvPr id="65" name="Freeform 99"/>
            <p:cNvSpPr/>
            <p:nvPr/>
          </p:nvSpPr>
          <p:spPr bwMode="auto">
            <a:xfrm>
              <a:off x="1484705" y="1517456"/>
              <a:ext cx="441987" cy="206986"/>
            </a:xfrm>
            <a:custGeom>
              <a:avLst/>
              <a:gdLst>
                <a:gd name="T0" fmla="*/ 118 w 120"/>
                <a:gd name="T1" fmla="*/ 25 h 56"/>
                <a:gd name="T2" fmla="*/ 76 w 120"/>
                <a:gd name="T3" fmla="*/ 4 h 56"/>
                <a:gd name="T4" fmla="*/ 60 w 120"/>
                <a:gd name="T5" fmla="*/ 0 h 56"/>
                <a:gd name="T6" fmla="*/ 44 w 120"/>
                <a:gd name="T7" fmla="*/ 4 h 56"/>
                <a:gd name="T8" fmla="*/ 2 w 120"/>
                <a:gd name="T9" fmla="*/ 25 h 56"/>
                <a:gd name="T10" fmla="*/ 0 w 120"/>
                <a:gd name="T11" fmla="*/ 28 h 56"/>
                <a:gd name="T12" fmla="*/ 2 w 120"/>
                <a:gd name="T13" fmla="*/ 31 h 56"/>
                <a:gd name="T14" fmla="*/ 44 w 120"/>
                <a:gd name="T15" fmla="*/ 52 h 56"/>
                <a:gd name="T16" fmla="*/ 60 w 120"/>
                <a:gd name="T17" fmla="*/ 56 h 56"/>
                <a:gd name="T18" fmla="*/ 76 w 120"/>
                <a:gd name="T19" fmla="*/ 52 h 56"/>
                <a:gd name="T20" fmla="*/ 80 w 120"/>
                <a:gd name="T21" fmla="*/ 50 h 56"/>
                <a:gd name="T22" fmla="*/ 80 w 120"/>
                <a:gd name="T23" fmla="*/ 50 h 56"/>
                <a:gd name="T24" fmla="*/ 63 w 120"/>
                <a:gd name="T25" fmla="*/ 36 h 56"/>
                <a:gd name="T26" fmla="*/ 60 w 120"/>
                <a:gd name="T27" fmla="*/ 36 h 56"/>
                <a:gd name="T28" fmla="*/ 48 w 120"/>
                <a:gd name="T29" fmla="*/ 28 h 56"/>
                <a:gd name="T30" fmla="*/ 60 w 120"/>
                <a:gd name="T31" fmla="*/ 20 h 56"/>
                <a:gd name="T32" fmla="*/ 72 w 120"/>
                <a:gd name="T33" fmla="*/ 28 h 56"/>
                <a:gd name="T34" fmla="*/ 71 w 120"/>
                <a:gd name="T35" fmla="*/ 32 h 56"/>
                <a:gd name="T36" fmla="*/ 88 w 120"/>
                <a:gd name="T37" fmla="*/ 46 h 56"/>
                <a:gd name="T38" fmla="*/ 118 w 120"/>
                <a:gd name="T39" fmla="*/ 31 h 56"/>
                <a:gd name="T40" fmla="*/ 120 w 120"/>
                <a:gd name="T41" fmla="*/ 28 h 56"/>
                <a:gd name="T42" fmla="*/ 118 w 120"/>
                <a:gd name="T43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0" h="56">
                  <a:moveTo>
                    <a:pt x="118" y="25"/>
                  </a:moveTo>
                  <a:cubicBezTo>
                    <a:pt x="76" y="4"/>
                    <a:pt x="76" y="4"/>
                    <a:pt x="76" y="4"/>
                  </a:cubicBezTo>
                  <a:cubicBezTo>
                    <a:pt x="71" y="1"/>
                    <a:pt x="66" y="0"/>
                    <a:pt x="60" y="0"/>
                  </a:cubicBezTo>
                  <a:cubicBezTo>
                    <a:pt x="55" y="0"/>
                    <a:pt x="49" y="1"/>
                    <a:pt x="44" y="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0" y="27"/>
                    <a:pt x="0" y="28"/>
                  </a:cubicBezTo>
                  <a:cubicBezTo>
                    <a:pt x="0" y="29"/>
                    <a:pt x="1" y="31"/>
                    <a:pt x="2" y="3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9" y="55"/>
                    <a:pt x="55" y="56"/>
                    <a:pt x="60" y="56"/>
                  </a:cubicBezTo>
                  <a:cubicBezTo>
                    <a:pt x="66" y="56"/>
                    <a:pt x="71" y="55"/>
                    <a:pt x="76" y="52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1" y="36"/>
                    <a:pt x="60" y="36"/>
                  </a:cubicBezTo>
                  <a:cubicBezTo>
                    <a:pt x="53" y="36"/>
                    <a:pt x="48" y="32"/>
                    <a:pt x="48" y="28"/>
                  </a:cubicBezTo>
                  <a:cubicBezTo>
                    <a:pt x="48" y="24"/>
                    <a:pt x="53" y="20"/>
                    <a:pt x="60" y="20"/>
                  </a:cubicBezTo>
                  <a:cubicBezTo>
                    <a:pt x="67" y="20"/>
                    <a:pt x="72" y="24"/>
                    <a:pt x="72" y="28"/>
                  </a:cubicBezTo>
                  <a:cubicBezTo>
                    <a:pt x="72" y="29"/>
                    <a:pt x="71" y="31"/>
                    <a:pt x="71" y="32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9" y="31"/>
                    <a:pt x="120" y="29"/>
                    <a:pt x="120" y="28"/>
                  </a:cubicBezTo>
                  <a:cubicBezTo>
                    <a:pt x="120" y="27"/>
                    <a:pt x="119" y="25"/>
                    <a:pt x="118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66" name="Freeform 100"/>
            <p:cNvSpPr/>
            <p:nvPr/>
          </p:nvSpPr>
          <p:spPr bwMode="auto">
            <a:xfrm>
              <a:off x="1543844" y="1671529"/>
              <a:ext cx="323709" cy="199206"/>
            </a:xfrm>
            <a:custGeom>
              <a:avLst/>
              <a:gdLst>
                <a:gd name="T0" fmla="*/ 72 w 88"/>
                <a:gd name="T1" fmla="*/ 19 h 54"/>
                <a:gd name="T2" fmla="*/ 76 w 88"/>
                <a:gd name="T3" fmla="*/ 26 h 54"/>
                <a:gd name="T4" fmla="*/ 76 w 88"/>
                <a:gd name="T5" fmla="*/ 38 h 54"/>
                <a:gd name="T6" fmla="*/ 68 w 88"/>
                <a:gd name="T7" fmla="*/ 42 h 54"/>
                <a:gd name="T8" fmla="*/ 60 w 88"/>
                <a:gd name="T9" fmla="*/ 38 h 54"/>
                <a:gd name="T10" fmla="*/ 60 w 88"/>
                <a:gd name="T11" fmla="*/ 26 h 54"/>
                <a:gd name="T12" fmla="*/ 64 w 88"/>
                <a:gd name="T13" fmla="*/ 19 h 54"/>
                <a:gd name="T14" fmla="*/ 64 w 88"/>
                <a:gd name="T15" fmla="*/ 13 h 54"/>
                <a:gd name="T16" fmla="*/ 62 w 88"/>
                <a:gd name="T17" fmla="*/ 14 h 54"/>
                <a:gd name="T18" fmla="*/ 44 w 88"/>
                <a:gd name="T19" fmla="*/ 18 h 54"/>
                <a:gd name="T20" fmla="*/ 27 w 88"/>
                <a:gd name="T21" fmla="*/ 14 h 54"/>
                <a:gd name="T22" fmla="*/ 0 w 88"/>
                <a:gd name="T23" fmla="*/ 0 h 54"/>
                <a:gd name="T24" fmla="*/ 0 w 88"/>
                <a:gd name="T25" fmla="*/ 34 h 54"/>
                <a:gd name="T26" fmla="*/ 44 w 88"/>
                <a:gd name="T27" fmla="*/ 54 h 54"/>
                <a:gd name="T28" fmla="*/ 88 w 88"/>
                <a:gd name="T29" fmla="*/ 34 h 54"/>
                <a:gd name="T30" fmla="*/ 88 w 88"/>
                <a:gd name="T31" fmla="*/ 1 h 54"/>
                <a:gd name="T32" fmla="*/ 72 w 88"/>
                <a:gd name="T33" fmla="*/ 9 h 54"/>
                <a:gd name="T34" fmla="*/ 72 w 88"/>
                <a:gd name="T35" fmla="*/ 1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54">
                  <a:moveTo>
                    <a:pt x="72" y="19"/>
                  </a:moveTo>
                  <a:cubicBezTo>
                    <a:pt x="74" y="20"/>
                    <a:pt x="76" y="23"/>
                    <a:pt x="76" y="26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40"/>
                    <a:pt x="72" y="42"/>
                    <a:pt x="68" y="42"/>
                  </a:cubicBezTo>
                  <a:cubicBezTo>
                    <a:pt x="64" y="42"/>
                    <a:pt x="60" y="40"/>
                    <a:pt x="60" y="38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23"/>
                    <a:pt x="62" y="20"/>
                    <a:pt x="64" y="19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57" y="16"/>
                    <a:pt x="50" y="18"/>
                    <a:pt x="44" y="18"/>
                  </a:cubicBezTo>
                  <a:cubicBezTo>
                    <a:pt x="38" y="18"/>
                    <a:pt x="32" y="16"/>
                    <a:pt x="27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5"/>
                    <a:pt x="20" y="54"/>
                    <a:pt x="44" y="54"/>
                  </a:cubicBezTo>
                  <a:cubicBezTo>
                    <a:pt x="68" y="54"/>
                    <a:pt x="88" y="45"/>
                    <a:pt x="88" y="34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72" y="9"/>
                    <a:pt x="72" y="9"/>
                    <a:pt x="72" y="9"/>
                  </a:cubicBezTo>
                  <a:lnTo>
                    <a:pt x="7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</p:grpSp>
      <p:sp>
        <p:nvSpPr>
          <p:cNvPr id="72" name="直角三角形 71"/>
          <p:cNvSpPr/>
          <p:nvPr/>
        </p:nvSpPr>
        <p:spPr>
          <a:xfrm rot="8100000">
            <a:off x="2061668" y="5722808"/>
            <a:ext cx="2277888" cy="2277888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970" y="854710"/>
            <a:ext cx="11138535" cy="5974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241046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JIT</a:t>
            </a:r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编译器优化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3372000" y="494170"/>
            <a:ext cx="8820000" cy="3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228370" y="415572"/>
            <a:ext cx="286746" cy="229195"/>
            <a:chOff x="1484705" y="1517456"/>
            <a:chExt cx="441987" cy="353279"/>
          </a:xfrm>
          <a:solidFill>
            <a:schemeClr val="bg1"/>
          </a:solidFill>
        </p:grpSpPr>
        <p:sp>
          <p:nvSpPr>
            <p:cNvPr id="65" name="Freeform 99"/>
            <p:cNvSpPr/>
            <p:nvPr/>
          </p:nvSpPr>
          <p:spPr bwMode="auto">
            <a:xfrm>
              <a:off x="1484705" y="1517456"/>
              <a:ext cx="441987" cy="206986"/>
            </a:xfrm>
            <a:custGeom>
              <a:avLst/>
              <a:gdLst>
                <a:gd name="T0" fmla="*/ 118 w 120"/>
                <a:gd name="T1" fmla="*/ 25 h 56"/>
                <a:gd name="T2" fmla="*/ 76 w 120"/>
                <a:gd name="T3" fmla="*/ 4 h 56"/>
                <a:gd name="T4" fmla="*/ 60 w 120"/>
                <a:gd name="T5" fmla="*/ 0 h 56"/>
                <a:gd name="T6" fmla="*/ 44 w 120"/>
                <a:gd name="T7" fmla="*/ 4 h 56"/>
                <a:gd name="T8" fmla="*/ 2 w 120"/>
                <a:gd name="T9" fmla="*/ 25 h 56"/>
                <a:gd name="T10" fmla="*/ 0 w 120"/>
                <a:gd name="T11" fmla="*/ 28 h 56"/>
                <a:gd name="T12" fmla="*/ 2 w 120"/>
                <a:gd name="T13" fmla="*/ 31 h 56"/>
                <a:gd name="T14" fmla="*/ 44 w 120"/>
                <a:gd name="T15" fmla="*/ 52 h 56"/>
                <a:gd name="T16" fmla="*/ 60 w 120"/>
                <a:gd name="T17" fmla="*/ 56 h 56"/>
                <a:gd name="T18" fmla="*/ 76 w 120"/>
                <a:gd name="T19" fmla="*/ 52 h 56"/>
                <a:gd name="T20" fmla="*/ 80 w 120"/>
                <a:gd name="T21" fmla="*/ 50 h 56"/>
                <a:gd name="T22" fmla="*/ 80 w 120"/>
                <a:gd name="T23" fmla="*/ 50 h 56"/>
                <a:gd name="T24" fmla="*/ 63 w 120"/>
                <a:gd name="T25" fmla="*/ 36 h 56"/>
                <a:gd name="T26" fmla="*/ 60 w 120"/>
                <a:gd name="T27" fmla="*/ 36 h 56"/>
                <a:gd name="T28" fmla="*/ 48 w 120"/>
                <a:gd name="T29" fmla="*/ 28 h 56"/>
                <a:gd name="T30" fmla="*/ 60 w 120"/>
                <a:gd name="T31" fmla="*/ 20 h 56"/>
                <a:gd name="T32" fmla="*/ 72 w 120"/>
                <a:gd name="T33" fmla="*/ 28 h 56"/>
                <a:gd name="T34" fmla="*/ 71 w 120"/>
                <a:gd name="T35" fmla="*/ 32 h 56"/>
                <a:gd name="T36" fmla="*/ 88 w 120"/>
                <a:gd name="T37" fmla="*/ 46 h 56"/>
                <a:gd name="T38" fmla="*/ 118 w 120"/>
                <a:gd name="T39" fmla="*/ 31 h 56"/>
                <a:gd name="T40" fmla="*/ 120 w 120"/>
                <a:gd name="T41" fmla="*/ 28 h 56"/>
                <a:gd name="T42" fmla="*/ 118 w 120"/>
                <a:gd name="T43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0" h="56">
                  <a:moveTo>
                    <a:pt x="118" y="25"/>
                  </a:moveTo>
                  <a:cubicBezTo>
                    <a:pt x="76" y="4"/>
                    <a:pt x="76" y="4"/>
                    <a:pt x="76" y="4"/>
                  </a:cubicBezTo>
                  <a:cubicBezTo>
                    <a:pt x="71" y="1"/>
                    <a:pt x="66" y="0"/>
                    <a:pt x="60" y="0"/>
                  </a:cubicBezTo>
                  <a:cubicBezTo>
                    <a:pt x="55" y="0"/>
                    <a:pt x="49" y="1"/>
                    <a:pt x="44" y="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0" y="27"/>
                    <a:pt x="0" y="28"/>
                  </a:cubicBezTo>
                  <a:cubicBezTo>
                    <a:pt x="0" y="29"/>
                    <a:pt x="1" y="31"/>
                    <a:pt x="2" y="3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9" y="55"/>
                    <a:pt x="55" y="56"/>
                    <a:pt x="60" y="56"/>
                  </a:cubicBezTo>
                  <a:cubicBezTo>
                    <a:pt x="66" y="56"/>
                    <a:pt x="71" y="55"/>
                    <a:pt x="76" y="52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1" y="36"/>
                    <a:pt x="60" y="36"/>
                  </a:cubicBezTo>
                  <a:cubicBezTo>
                    <a:pt x="53" y="36"/>
                    <a:pt x="48" y="32"/>
                    <a:pt x="48" y="28"/>
                  </a:cubicBezTo>
                  <a:cubicBezTo>
                    <a:pt x="48" y="24"/>
                    <a:pt x="53" y="20"/>
                    <a:pt x="60" y="20"/>
                  </a:cubicBezTo>
                  <a:cubicBezTo>
                    <a:pt x="67" y="20"/>
                    <a:pt x="72" y="24"/>
                    <a:pt x="72" y="28"/>
                  </a:cubicBezTo>
                  <a:cubicBezTo>
                    <a:pt x="72" y="29"/>
                    <a:pt x="71" y="31"/>
                    <a:pt x="71" y="32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9" y="31"/>
                    <a:pt x="120" y="29"/>
                    <a:pt x="120" y="28"/>
                  </a:cubicBezTo>
                  <a:cubicBezTo>
                    <a:pt x="120" y="27"/>
                    <a:pt x="119" y="25"/>
                    <a:pt x="118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66" name="Freeform 100"/>
            <p:cNvSpPr/>
            <p:nvPr/>
          </p:nvSpPr>
          <p:spPr bwMode="auto">
            <a:xfrm>
              <a:off x="1543844" y="1671529"/>
              <a:ext cx="323709" cy="199206"/>
            </a:xfrm>
            <a:custGeom>
              <a:avLst/>
              <a:gdLst>
                <a:gd name="T0" fmla="*/ 72 w 88"/>
                <a:gd name="T1" fmla="*/ 19 h 54"/>
                <a:gd name="T2" fmla="*/ 76 w 88"/>
                <a:gd name="T3" fmla="*/ 26 h 54"/>
                <a:gd name="T4" fmla="*/ 76 w 88"/>
                <a:gd name="T5" fmla="*/ 38 h 54"/>
                <a:gd name="T6" fmla="*/ 68 w 88"/>
                <a:gd name="T7" fmla="*/ 42 h 54"/>
                <a:gd name="T8" fmla="*/ 60 w 88"/>
                <a:gd name="T9" fmla="*/ 38 h 54"/>
                <a:gd name="T10" fmla="*/ 60 w 88"/>
                <a:gd name="T11" fmla="*/ 26 h 54"/>
                <a:gd name="T12" fmla="*/ 64 w 88"/>
                <a:gd name="T13" fmla="*/ 19 h 54"/>
                <a:gd name="T14" fmla="*/ 64 w 88"/>
                <a:gd name="T15" fmla="*/ 13 h 54"/>
                <a:gd name="T16" fmla="*/ 62 w 88"/>
                <a:gd name="T17" fmla="*/ 14 h 54"/>
                <a:gd name="T18" fmla="*/ 44 w 88"/>
                <a:gd name="T19" fmla="*/ 18 h 54"/>
                <a:gd name="T20" fmla="*/ 27 w 88"/>
                <a:gd name="T21" fmla="*/ 14 h 54"/>
                <a:gd name="T22" fmla="*/ 0 w 88"/>
                <a:gd name="T23" fmla="*/ 0 h 54"/>
                <a:gd name="T24" fmla="*/ 0 w 88"/>
                <a:gd name="T25" fmla="*/ 34 h 54"/>
                <a:gd name="T26" fmla="*/ 44 w 88"/>
                <a:gd name="T27" fmla="*/ 54 h 54"/>
                <a:gd name="T28" fmla="*/ 88 w 88"/>
                <a:gd name="T29" fmla="*/ 34 h 54"/>
                <a:gd name="T30" fmla="*/ 88 w 88"/>
                <a:gd name="T31" fmla="*/ 1 h 54"/>
                <a:gd name="T32" fmla="*/ 72 w 88"/>
                <a:gd name="T33" fmla="*/ 9 h 54"/>
                <a:gd name="T34" fmla="*/ 72 w 88"/>
                <a:gd name="T35" fmla="*/ 1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54">
                  <a:moveTo>
                    <a:pt x="72" y="19"/>
                  </a:moveTo>
                  <a:cubicBezTo>
                    <a:pt x="74" y="20"/>
                    <a:pt x="76" y="23"/>
                    <a:pt x="76" y="26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40"/>
                    <a:pt x="72" y="42"/>
                    <a:pt x="68" y="42"/>
                  </a:cubicBezTo>
                  <a:cubicBezTo>
                    <a:pt x="64" y="42"/>
                    <a:pt x="60" y="40"/>
                    <a:pt x="60" y="38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23"/>
                    <a:pt x="62" y="20"/>
                    <a:pt x="64" y="19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57" y="16"/>
                    <a:pt x="50" y="18"/>
                    <a:pt x="44" y="18"/>
                  </a:cubicBezTo>
                  <a:cubicBezTo>
                    <a:pt x="38" y="18"/>
                    <a:pt x="32" y="16"/>
                    <a:pt x="27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5"/>
                    <a:pt x="20" y="54"/>
                    <a:pt x="44" y="54"/>
                  </a:cubicBezTo>
                  <a:cubicBezTo>
                    <a:pt x="68" y="54"/>
                    <a:pt x="88" y="45"/>
                    <a:pt x="88" y="34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72" y="9"/>
                    <a:pt x="72" y="9"/>
                    <a:pt x="72" y="9"/>
                  </a:cubicBezTo>
                  <a:lnTo>
                    <a:pt x="7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</p:grpSp>
      <p:sp>
        <p:nvSpPr>
          <p:cNvPr id="67" name="菱形 66"/>
          <p:cNvSpPr/>
          <p:nvPr/>
        </p:nvSpPr>
        <p:spPr>
          <a:xfrm>
            <a:off x="1062323" y="1584101"/>
            <a:ext cx="4514193" cy="4514193"/>
          </a:xfrm>
          <a:prstGeom prst="diamond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6504169" y="2085959"/>
            <a:ext cx="4751019" cy="2176975"/>
            <a:chOff x="1207736" y="2208216"/>
            <a:chExt cx="4751019" cy="2176975"/>
          </a:xfrm>
        </p:grpSpPr>
        <p:sp>
          <p:nvSpPr>
            <p:cNvPr id="69" name="文本框 32"/>
            <p:cNvSpPr txBox="1"/>
            <p:nvPr/>
          </p:nvSpPr>
          <p:spPr>
            <a:xfrm>
              <a:off x="1207736" y="2208216"/>
              <a:ext cx="10972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逃逸</a:t>
              </a:r>
              <a:endPara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0" name="Text Box 44"/>
            <p:cNvSpPr txBox="1">
              <a:spLocks noChangeArrowheads="1"/>
            </p:cNvSpPr>
            <p:nvPr/>
          </p:nvSpPr>
          <p:spPr bwMode="auto">
            <a:xfrm>
              <a:off x="1207737" y="3532386"/>
              <a:ext cx="4751018" cy="852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just">
                <a:lnSpc>
                  <a:spcPct val="150000"/>
                </a:lnSpc>
                <a:spcBef>
                  <a:spcPts val="1000"/>
                </a:spcBef>
              </a:pPr>
              <a:r>
                <a:rPr lang="zh-CN" altLang="en-US" sz="110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如果一个变量的使用，在运行期检测他的作用范围，不会超过一个方法或者一个线程的作用域，那么这个变量就不会被多个线程所共享，也就是说可以不将其分配在堆空间中，而是将其线程私有化。</a:t>
              </a:r>
              <a:endParaRPr lang="zh-CN" alt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1" name="文本框 34"/>
            <p:cNvSpPr txBox="1"/>
            <p:nvPr/>
          </p:nvSpPr>
          <p:spPr>
            <a:xfrm>
              <a:off x="1207736" y="2782552"/>
              <a:ext cx="10972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60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分析</a:t>
              </a:r>
              <a:endParaRPr lang="zh-CN" altLang="en-US" sz="3600" i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2" name="直角三角形 71"/>
          <p:cNvSpPr/>
          <p:nvPr/>
        </p:nvSpPr>
        <p:spPr>
          <a:xfrm rot="8100000">
            <a:off x="2061668" y="5722808"/>
            <a:ext cx="2277888" cy="2277888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241046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JIT</a:t>
            </a:r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编译器优化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3372000" y="494170"/>
            <a:ext cx="8820000" cy="3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228370" y="415572"/>
            <a:ext cx="286746" cy="229195"/>
            <a:chOff x="1484705" y="1517456"/>
            <a:chExt cx="441987" cy="353279"/>
          </a:xfrm>
          <a:solidFill>
            <a:schemeClr val="bg1"/>
          </a:solidFill>
        </p:grpSpPr>
        <p:sp>
          <p:nvSpPr>
            <p:cNvPr id="65" name="Freeform 99"/>
            <p:cNvSpPr/>
            <p:nvPr/>
          </p:nvSpPr>
          <p:spPr bwMode="auto">
            <a:xfrm>
              <a:off x="1484705" y="1517456"/>
              <a:ext cx="441987" cy="206986"/>
            </a:xfrm>
            <a:custGeom>
              <a:avLst/>
              <a:gdLst>
                <a:gd name="T0" fmla="*/ 118 w 120"/>
                <a:gd name="T1" fmla="*/ 25 h 56"/>
                <a:gd name="T2" fmla="*/ 76 w 120"/>
                <a:gd name="T3" fmla="*/ 4 h 56"/>
                <a:gd name="T4" fmla="*/ 60 w 120"/>
                <a:gd name="T5" fmla="*/ 0 h 56"/>
                <a:gd name="T6" fmla="*/ 44 w 120"/>
                <a:gd name="T7" fmla="*/ 4 h 56"/>
                <a:gd name="T8" fmla="*/ 2 w 120"/>
                <a:gd name="T9" fmla="*/ 25 h 56"/>
                <a:gd name="T10" fmla="*/ 0 w 120"/>
                <a:gd name="T11" fmla="*/ 28 h 56"/>
                <a:gd name="T12" fmla="*/ 2 w 120"/>
                <a:gd name="T13" fmla="*/ 31 h 56"/>
                <a:gd name="T14" fmla="*/ 44 w 120"/>
                <a:gd name="T15" fmla="*/ 52 h 56"/>
                <a:gd name="T16" fmla="*/ 60 w 120"/>
                <a:gd name="T17" fmla="*/ 56 h 56"/>
                <a:gd name="T18" fmla="*/ 76 w 120"/>
                <a:gd name="T19" fmla="*/ 52 h 56"/>
                <a:gd name="T20" fmla="*/ 80 w 120"/>
                <a:gd name="T21" fmla="*/ 50 h 56"/>
                <a:gd name="T22" fmla="*/ 80 w 120"/>
                <a:gd name="T23" fmla="*/ 50 h 56"/>
                <a:gd name="T24" fmla="*/ 63 w 120"/>
                <a:gd name="T25" fmla="*/ 36 h 56"/>
                <a:gd name="T26" fmla="*/ 60 w 120"/>
                <a:gd name="T27" fmla="*/ 36 h 56"/>
                <a:gd name="T28" fmla="*/ 48 w 120"/>
                <a:gd name="T29" fmla="*/ 28 h 56"/>
                <a:gd name="T30" fmla="*/ 60 w 120"/>
                <a:gd name="T31" fmla="*/ 20 h 56"/>
                <a:gd name="T32" fmla="*/ 72 w 120"/>
                <a:gd name="T33" fmla="*/ 28 h 56"/>
                <a:gd name="T34" fmla="*/ 71 w 120"/>
                <a:gd name="T35" fmla="*/ 32 h 56"/>
                <a:gd name="T36" fmla="*/ 88 w 120"/>
                <a:gd name="T37" fmla="*/ 46 h 56"/>
                <a:gd name="T38" fmla="*/ 118 w 120"/>
                <a:gd name="T39" fmla="*/ 31 h 56"/>
                <a:gd name="T40" fmla="*/ 120 w 120"/>
                <a:gd name="T41" fmla="*/ 28 h 56"/>
                <a:gd name="T42" fmla="*/ 118 w 120"/>
                <a:gd name="T43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0" h="56">
                  <a:moveTo>
                    <a:pt x="118" y="25"/>
                  </a:moveTo>
                  <a:cubicBezTo>
                    <a:pt x="76" y="4"/>
                    <a:pt x="76" y="4"/>
                    <a:pt x="76" y="4"/>
                  </a:cubicBezTo>
                  <a:cubicBezTo>
                    <a:pt x="71" y="1"/>
                    <a:pt x="66" y="0"/>
                    <a:pt x="60" y="0"/>
                  </a:cubicBezTo>
                  <a:cubicBezTo>
                    <a:pt x="55" y="0"/>
                    <a:pt x="49" y="1"/>
                    <a:pt x="44" y="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0" y="27"/>
                    <a:pt x="0" y="28"/>
                  </a:cubicBezTo>
                  <a:cubicBezTo>
                    <a:pt x="0" y="29"/>
                    <a:pt x="1" y="31"/>
                    <a:pt x="2" y="3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9" y="55"/>
                    <a:pt x="55" y="56"/>
                    <a:pt x="60" y="56"/>
                  </a:cubicBezTo>
                  <a:cubicBezTo>
                    <a:pt x="66" y="56"/>
                    <a:pt x="71" y="55"/>
                    <a:pt x="76" y="52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1" y="36"/>
                    <a:pt x="60" y="36"/>
                  </a:cubicBezTo>
                  <a:cubicBezTo>
                    <a:pt x="53" y="36"/>
                    <a:pt x="48" y="32"/>
                    <a:pt x="48" y="28"/>
                  </a:cubicBezTo>
                  <a:cubicBezTo>
                    <a:pt x="48" y="24"/>
                    <a:pt x="53" y="20"/>
                    <a:pt x="60" y="20"/>
                  </a:cubicBezTo>
                  <a:cubicBezTo>
                    <a:pt x="67" y="20"/>
                    <a:pt x="72" y="24"/>
                    <a:pt x="72" y="28"/>
                  </a:cubicBezTo>
                  <a:cubicBezTo>
                    <a:pt x="72" y="29"/>
                    <a:pt x="71" y="31"/>
                    <a:pt x="71" y="32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9" y="31"/>
                    <a:pt x="120" y="29"/>
                    <a:pt x="120" y="28"/>
                  </a:cubicBezTo>
                  <a:cubicBezTo>
                    <a:pt x="120" y="27"/>
                    <a:pt x="119" y="25"/>
                    <a:pt x="118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66" name="Freeform 100"/>
            <p:cNvSpPr/>
            <p:nvPr/>
          </p:nvSpPr>
          <p:spPr bwMode="auto">
            <a:xfrm>
              <a:off x="1543844" y="1671529"/>
              <a:ext cx="323709" cy="199206"/>
            </a:xfrm>
            <a:custGeom>
              <a:avLst/>
              <a:gdLst>
                <a:gd name="T0" fmla="*/ 72 w 88"/>
                <a:gd name="T1" fmla="*/ 19 h 54"/>
                <a:gd name="T2" fmla="*/ 76 w 88"/>
                <a:gd name="T3" fmla="*/ 26 h 54"/>
                <a:gd name="T4" fmla="*/ 76 w 88"/>
                <a:gd name="T5" fmla="*/ 38 h 54"/>
                <a:gd name="T6" fmla="*/ 68 w 88"/>
                <a:gd name="T7" fmla="*/ 42 h 54"/>
                <a:gd name="T8" fmla="*/ 60 w 88"/>
                <a:gd name="T9" fmla="*/ 38 h 54"/>
                <a:gd name="T10" fmla="*/ 60 w 88"/>
                <a:gd name="T11" fmla="*/ 26 h 54"/>
                <a:gd name="T12" fmla="*/ 64 w 88"/>
                <a:gd name="T13" fmla="*/ 19 h 54"/>
                <a:gd name="T14" fmla="*/ 64 w 88"/>
                <a:gd name="T15" fmla="*/ 13 h 54"/>
                <a:gd name="T16" fmla="*/ 62 w 88"/>
                <a:gd name="T17" fmla="*/ 14 h 54"/>
                <a:gd name="T18" fmla="*/ 44 w 88"/>
                <a:gd name="T19" fmla="*/ 18 h 54"/>
                <a:gd name="T20" fmla="*/ 27 w 88"/>
                <a:gd name="T21" fmla="*/ 14 h 54"/>
                <a:gd name="T22" fmla="*/ 0 w 88"/>
                <a:gd name="T23" fmla="*/ 0 h 54"/>
                <a:gd name="T24" fmla="*/ 0 w 88"/>
                <a:gd name="T25" fmla="*/ 34 h 54"/>
                <a:gd name="T26" fmla="*/ 44 w 88"/>
                <a:gd name="T27" fmla="*/ 54 h 54"/>
                <a:gd name="T28" fmla="*/ 88 w 88"/>
                <a:gd name="T29" fmla="*/ 34 h 54"/>
                <a:gd name="T30" fmla="*/ 88 w 88"/>
                <a:gd name="T31" fmla="*/ 1 h 54"/>
                <a:gd name="T32" fmla="*/ 72 w 88"/>
                <a:gd name="T33" fmla="*/ 9 h 54"/>
                <a:gd name="T34" fmla="*/ 72 w 88"/>
                <a:gd name="T35" fmla="*/ 1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54">
                  <a:moveTo>
                    <a:pt x="72" y="19"/>
                  </a:moveTo>
                  <a:cubicBezTo>
                    <a:pt x="74" y="20"/>
                    <a:pt x="76" y="23"/>
                    <a:pt x="76" y="26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40"/>
                    <a:pt x="72" y="42"/>
                    <a:pt x="68" y="42"/>
                  </a:cubicBezTo>
                  <a:cubicBezTo>
                    <a:pt x="64" y="42"/>
                    <a:pt x="60" y="40"/>
                    <a:pt x="60" y="38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23"/>
                    <a:pt x="62" y="20"/>
                    <a:pt x="64" y="19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57" y="16"/>
                    <a:pt x="50" y="18"/>
                    <a:pt x="44" y="18"/>
                  </a:cubicBezTo>
                  <a:cubicBezTo>
                    <a:pt x="38" y="18"/>
                    <a:pt x="32" y="16"/>
                    <a:pt x="27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5"/>
                    <a:pt x="20" y="54"/>
                    <a:pt x="44" y="54"/>
                  </a:cubicBezTo>
                  <a:cubicBezTo>
                    <a:pt x="68" y="54"/>
                    <a:pt x="88" y="45"/>
                    <a:pt x="88" y="34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72" y="9"/>
                    <a:pt x="72" y="9"/>
                    <a:pt x="72" y="9"/>
                  </a:cubicBezTo>
                  <a:lnTo>
                    <a:pt x="7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</p:grpSp>
      <p:pic>
        <p:nvPicPr>
          <p:cNvPr id="28" name="Picture 4" descr="F:\0PPT素材\5104bce8a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 bwMode="auto">
          <a:xfrm>
            <a:off x="1105849" y="2745115"/>
            <a:ext cx="2059611" cy="205961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圆角矩形 28"/>
          <p:cNvSpPr/>
          <p:nvPr/>
        </p:nvSpPr>
        <p:spPr>
          <a:xfrm>
            <a:off x="4250536" y="2200261"/>
            <a:ext cx="2060316" cy="82679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4439813" y="2347491"/>
            <a:ext cx="497851" cy="483598"/>
            <a:chOff x="5786835" y="1722363"/>
            <a:chExt cx="693763" cy="673901"/>
          </a:xfrm>
        </p:grpSpPr>
        <p:sp>
          <p:nvSpPr>
            <p:cNvPr id="31" name="Rounded Rectangle 19"/>
            <p:cNvSpPr/>
            <p:nvPr/>
          </p:nvSpPr>
          <p:spPr>
            <a:xfrm>
              <a:off x="5786835" y="1722363"/>
              <a:ext cx="693763" cy="6739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5979689" y="1938769"/>
              <a:ext cx="308057" cy="241088"/>
            </a:xfrm>
            <a:custGeom>
              <a:avLst/>
              <a:gdLst/>
              <a:ahLst/>
              <a:cxnLst>
                <a:cxn ang="0">
                  <a:pos x="64" y="48"/>
                </a:cxn>
                <a:cxn ang="0">
                  <a:pos x="61" y="50"/>
                </a:cxn>
                <a:cxn ang="0">
                  <a:pos x="2" y="50"/>
                </a:cxn>
                <a:cxn ang="0">
                  <a:pos x="0" y="48"/>
                </a:cxn>
                <a:cxn ang="0">
                  <a:pos x="0" y="43"/>
                </a:cxn>
                <a:cxn ang="0">
                  <a:pos x="2" y="41"/>
                </a:cxn>
                <a:cxn ang="0">
                  <a:pos x="61" y="41"/>
                </a:cxn>
                <a:cxn ang="0">
                  <a:pos x="64" y="43"/>
                </a:cxn>
                <a:cxn ang="0">
                  <a:pos x="64" y="48"/>
                </a:cxn>
                <a:cxn ang="0">
                  <a:pos x="59" y="20"/>
                </a:cxn>
                <a:cxn ang="0">
                  <a:pos x="57" y="23"/>
                </a:cxn>
                <a:cxn ang="0">
                  <a:pos x="7" y="23"/>
                </a:cxn>
                <a:cxn ang="0">
                  <a:pos x="4" y="20"/>
                </a:cxn>
                <a:cxn ang="0">
                  <a:pos x="4" y="16"/>
                </a:cxn>
                <a:cxn ang="0">
                  <a:pos x="7" y="13"/>
                </a:cxn>
                <a:cxn ang="0">
                  <a:pos x="57" y="13"/>
                </a:cxn>
                <a:cxn ang="0">
                  <a:pos x="59" y="16"/>
                </a:cxn>
                <a:cxn ang="0">
                  <a:pos x="59" y="20"/>
                </a:cxn>
                <a:cxn ang="0">
                  <a:pos x="50" y="34"/>
                </a:cxn>
                <a:cxn ang="0">
                  <a:pos x="48" y="36"/>
                </a:cxn>
                <a:cxn ang="0">
                  <a:pos x="16" y="36"/>
                </a:cxn>
                <a:cxn ang="0">
                  <a:pos x="13" y="34"/>
                </a:cxn>
                <a:cxn ang="0">
                  <a:pos x="13" y="29"/>
                </a:cxn>
                <a:cxn ang="0">
                  <a:pos x="16" y="27"/>
                </a:cxn>
                <a:cxn ang="0">
                  <a:pos x="48" y="27"/>
                </a:cxn>
                <a:cxn ang="0">
                  <a:pos x="50" y="29"/>
                </a:cxn>
                <a:cxn ang="0">
                  <a:pos x="50" y="34"/>
                </a:cxn>
                <a:cxn ang="0">
                  <a:pos x="45" y="7"/>
                </a:cxn>
                <a:cxn ang="0">
                  <a:pos x="43" y="9"/>
                </a:cxn>
                <a:cxn ang="0">
                  <a:pos x="20" y="9"/>
                </a:cxn>
                <a:cxn ang="0">
                  <a:pos x="18" y="7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43" y="0"/>
                </a:cxn>
                <a:cxn ang="0">
                  <a:pos x="45" y="2"/>
                </a:cxn>
                <a:cxn ang="0">
                  <a:pos x="45" y="7"/>
                </a:cxn>
              </a:cxnLst>
              <a:rect l="0" t="0" r="r" b="b"/>
              <a:pathLst>
                <a:path w="64" h="50">
                  <a:moveTo>
                    <a:pt x="64" y="48"/>
                  </a:moveTo>
                  <a:cubicBezTo>
                    <a:pt x="64" y="49"/>
                    <a:pt x="63" y="50"/>
                    <a:pt x="61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1" y="41"/>
                    <a:pt x="2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3" y="41"/>
                    <a:pt x="64" y="42"/>
                    <a:pt x="64" y="43"/>
                  </a:cubicBezTo>
                  <a:lnTo>
                    <a:pt x="64" y="48"/>
                  </a:lnTo>
                  <a:close/>
                  <a:moveTo>
                    <a:pt x="59" y="20"/>
                  </a:moveTo>
                  <a:cubicBezTo>
                    <a:pt x="59" y="22"/>
                    <a:pt x="58" y="23"/>
                    <a:pt x="5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4"/>
                    <a:pt x="59" y="16"/>
                  </a:cubicBezTo>
                  <a:lnTo>
                    <a:pt x="59" y="20"/>
                  </a:lnTo>
                  <a:close/>
                  <a:moveTo>
                    <a:pt x="50" y="34"/>
                  </a:moveTo>
                  <a:cubicBezTo>
                    <a:pt x="50" y="35"/>
                    <a:pt x="49" y="36"/>
                    <a:pt x="48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5" y="36"/>
                    <a:pt x="13" y="35"/>
                    <a:pt x="13" y="3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5" y="27"/>
                    <a:pt x="1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0" y="28"/>
                    <a:pt x="50" y="29"/>
                  </a:cubicBezTo>
                  <a:lnTo>
                    <a:pt x="50" y="34"/>
                  </a:lnTo>
                  <a:close/>
                  <a:moveTo>
                    <a:pt x="45" y="7"/>
                  </a:moveTo>
                  <a:cubicBezTo>
                    <a:pt x="45" y="8"/>
                    <a:pt x="44" y="9"/>
                    <a:pt x="43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5" y="2"/>
                  </a:cubicBezTo>
                  <a:lnTo>
                    <a:pt x="45" y="7"/>
                  </a:lnTo>
                  <a:close/>
                </a:path>
              </a:pathLst>
            </a:custGeom>
            <a:solidFill>
              <a:srgbClr val="36333B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3" name="圆角矩形 32"/>
          <p:cNvSpPr/>
          <p:nvPr/>
        </p:nvSpPr>
        <p:spPr>
          <a:xfrm>
            <a:off x="4250536" y="3361523"/>
            <a:ext cx="2060316" cy="82679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ounded Rectangle 19"/>
          <p:cNvSpPr/>
          <p:nvPr/>
        </p:nvSpPr>
        <p:spPr>
          <a:xfrm>
            <a:off x="4439813" y="3508753"/>
            <a:ext cx="497851" cy="4835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250536" y="4522785"/>
            <a:ext cx="2060316" cy="82679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Rounded Rectangle 19"/>
          <p:cNvSpPr/>
          <p:nvPr/>
        </p:nvSpPr>
        <p:spPr>
          <a:xfrm>
            <a:off x="4439813" y="4670015"/>
            <a:ext cx="497851" cy="4835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Freeform 14"/>
          <p:cNvSpPr>
            <a:spLocks noEditPoints="1"/>
          </p:cNvSpPr>
          <p:nvPr/>
        </p:nvSpPr>
        <p:spPr bwMode="auto">
          <a:xfrm>
            <a:off x="4550355" y="3626094"/>
            <a:ext cx="248917" cy="248916"/>
          </a:xfrm>
          <a:custGeom>
            <a:avLst/>
            <a:gdLst>
              <a:gd name="T0" fmla="*/ 185 w 217"/>
              <a:gd name="T1" fmla="*/ 77 h 217"/>
              <a:gd name="T2" fmla="*/ 197 w 217"/>
              <a:gd name="T3" fmla="*/ 56 h 217"/>
              <a:gd name="T4" fmla="*/ 174 w 217"/>
              <a:gd name="T5" fmla="*/ 20 h 217"/>
              <a:gd name="T6" fmla="*/ 146 w 217"/>
              <a:gd name="T7" fmla="*/ 35 h 217"/>
              <a:gd name="T8" fmla="*/ 134 w 217"/>
              <a:gd name="T9" fmla="*/ 9 h 217"/>
              <a:gd name="T10" fmla="*/ 83 w 217"/>
              <a:gd name="T11" fmla="*/ 9 h 217"/>
              <a:gd name="T12" fmla="*/ 71 w 217"/>
              <a:gd name="T13" fmla="*/ 35 h 217"/>
              <a:gd name="T14" fmla="*/ 44 w 217"/>
              <a:gd name="T15" fmla="*/ 20 h 217"/>
              <a:gd name="T16" fmla="*/ 20 w 217"/>
              <a:gd name="T17" fmla="*/ 56 h 217"/>
              <a:gd name="T18" fmla="*/ 32 w 217"/>
              <a:gd name="T19" fmla="*/ 77 h 217"/>
              <a:gd name="T20" fmla="*/ 0 w 217"/>
              <a:gd name="T21" fmla="*/ 92 h 217"/>
              <a:gd name="T22" fmla="*/ 30 w 217"/>
              <a:gd name="T23" fmla="*/ 134 h 217"/>
              <a:gd name="T24" fmla="*/ 35 w 217"/>
              <a:gd name="T25" fmla="*/ 146 h 217"/>
              <a:gd name="T26" fmla="*/ 20 w 217"/>
              <a:gd name="T27" fmla="*/ 173 h 217"/>
              <a:gd name="T28" fmla="*/ 56 w 217"/>
              <a:gd name="T29" fmla="*/ 197 h 217"/>
              <a:gd name="T30" fmla="*/ 77 w 217"/>
              <a:gd name="T31" fmla="*/ 185 h 217"/>
              <a:gd name="T32" fmla="*/ 92 w 217"/>
              <a:gd name="T33" fmla="*/ 217 h 217"/>
              <a:gd name="T34" fmla="*/ 134 w 217"/>
              <a:gd name="T35" fmla="*/ 187 h 217"/>
              <a:gd name="T36" fmla="*/ 161 w 217"/>
              <a:gd name="T37" fmla="*/ 197 h 217"/>
              <a:gd name="T38" fmla="*/ 197 w 217"/>
              <a:gd name="T39" fmla="*/ 174 h 217"/>
              <a:gd name="T40" fmla="*/ 182 w 217"/>
              <a:gd name="T41" fmla="*/ 146 h 217"/>
              <a:gd name="T42" fmla="*/ 208 w 217"/>
              <a:gd name="T43" fmla="*/ 134 h 217"/>
              <a:gd name="T44" fmla="*/ 217 w 217"/>
              <a:gd name="T45" fmla="*/ 92 h 217"/>
              <a:gd name="T46" fmla="*/ 200 w 217"/>
              <a:gd name="T47" fmla="*/ 116 h 217"/>
              <a:gd name="T48" fmla="*/ 169 w 217"/>
              <a:gd name="T49" fmla="*/ 133 h 217"/>
              <a:gd name="T50" fmla="*/ 165 w 217"/>
              <a:gd name="T51" fmla="*/ 154 h 217"/>
              <a:gd name="T52" fmla="*/ 154 w 217"/>
              <a:gd name="T53" fmla="*/ 165 h 217"/>
              <a:gd name="T54" fmla="*/ 123 w 217"/>
              <a:gd name="T55" fmla="*/ 172 h 217"/>
              <a:gd name="T56" fmla="*/ 101 w 217"/>
              <a:gd name="T57" fmla="*/ 199 h 217"/>
              <a:gd name="T58" fmla="*/ 84 w 217"/>
              <a:gd name="T59" fmla="*/ 169 h 217"/>
              <a:gd name="T60" fmla="*/ 63 w 217"/>
              <a:gd name="T61" fmla="*/ 165 h 217"/>
              <a:gd name="T62" fmla="*/ 39 w 217"/>
              <a:gd name="T63" fmla="*/ 167 h 217"/>
              <a:gd name="T64" fmla="*/ 48 w 217"/>
              <a:gd name="T65" fmla="*/ 133 h 217"/>
              <a:gd name="T66" fmla="*/ 36 w 217"/>
              <a:gd name="T67" fmla="*/ 116 h 217"/>
              <a:gd name="T68" fmla="*/ 36 w 217"/>
              <a:gd name="T69" fmla="*/ 101 h 217"/>
              <a:gd name="T70" fmla="*/ 48 w 217"/>
              <a:gd name="T71" fmla="*/ 83 h 217"/>
              <a:gd name="T72" fmla="*/ 52 w 217"/>
              <a:gd name="T73" fmla="*/ 63 h 217"/>
              <a:gd name="T74" fmla="*/ 63 w 217"/>
              <a:gd name="T75" fmla="*/ 52 h 217"/>
              <a:gd name="T76" fmla="*/ 94 w 217"/>
              <a:gd name="T77" fmla="*/ 45 h 217"/>
              <a:gd name="T78" fmla="*/ 101 w 217"/>
              <a:gd name="T79" fmla="*/ 18 h 217"/>
              <a:gd name="T80" fmla="*/ 124 w 217"/>
              <a:gd name="T81" fmla="*/ 45 h 217"/>
              <a:gd name="T82" fmla="*/ 154 w 217"/>
              <a:gd name="T83" fmla="*/ 51 h 217"/>
              <a:gd name="T84" fmla="*/ 165 w 217"/>
              <a:gd name="T85" fmla="*/ 63 h 217"/>
              <a:gd name="T86" fmla="*/ 169 w 217"/>
              <a:gd name="T87" fmla="*/ 84 h 217"/>
              <a:gd name="T88" fmla="*/ 181 w 217"/>
              <a:gd name="T89" fmla="*/ 101 h 217"/>
              <a:gd name="T90" fmla="*/ 109 w 217"/>
              <a:gd name="T91" fmla="*/ 71 h 217"/>
              <a:gd name="T92" fmla="*/ 71 w 217"/>
              <a:gd name="T93" fmla="*/ 108 h 217"/>
              <a:gd name="T94" fmla="*/ 135 w 217"/>
              <a:gd name="T95" fmla="*/ 135 h 217"/>
              <a:gd name="T96" fmla="*/ 109 w 217"/>
              <a:gd name="T97" fmla="*/ 71 h 217"/>
              <a:gd name="T98" fmla="*/ 109 w 217"/>
              <a:gd name="T99" fmla="*/ 135 h 217"/>
              <a:gd name="T100" fmla="*/ 90 w 217"/>
              <a:gd name="T101" fmla="*/ 90 h 217"/>
              <a:gd name="T102" fmla="*/ 135 w 217"/>
              <a:gd name="T103" fmla="*/ 108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6" h="216">
                <a:moveTo>
                  <a:pt x="208" y="83"/>
                </a:moveTo>
                <a:cubicBezTo>
                  <a:pt x="187" y="83"/>
                  <a:pt x="187" y="83"/>
                  <a:pt x="187" y="83"/>
                </a:cubicBezTo>
                <a:cubicBezTo>
                  <a:pt x="187" y="81"/>
                  <a:pt x="186" y="79"/>
                  <a:pt x="185" y="77"/>
                </a:cubicBezTo>
                <a:cubicBezTo>
                  <a:pt x="185" y="77"/>
                  <a:pt x="185" y="77"/>
                  <a:pt x="185" y="77"/>
                </a:cubicBezTo>
                <a:cubicBezTo>
                  <a:pt x="184" y="75"/>
                  <a:pt x="183" y="73"/>
                  <a:pt x="182" y="71"/>
                </a:cubicBezTo>
                <a:cubicBezTo>
                  <a:pt x="197" y="56"/>
                  <a:pt x="197" y="56"/>
                  <a:pt x="197" y="56"/>
                </a:cubicBezTo>
                <a:cubicBezTo>
                  <a:pt x="197" y="56"/>
                  <a:pt x="197" y="56"/>
                  <a:pt x="197" y="56"/>
                </a:cubicBezTo>
                <a:cubicBezTo>
                  <a:pt x="201" y="52"/>
                  <a:pt x="201" y="47"/>
                  <a:pt x="197" y="43"/>
                </a:cubicBezTo>
                <a:cubicBezTo>
                  <a:pt x="174" y="20"/>
                  <a:pt x="174" y="20"/>
                  <a:pt x="174" y="20"/>
                </a:cubicBezTo>
                <a:cubicBezTo>
                  <a:pt x="174" y="20"/>
                  <a:pt x="174" y="20"/>
                  <a:pt x="174" y="20"/>
                </a:cubicBezTo>
                <a:cubicBezTo>
                  <a:pt x="170" y="16"/>
                  <a:pt x="165" y="16"/>
                  <a:pt x="161" y="20"/>
                </a:cubicBezTo>
                <a:cubicBezTo>
                  <a:pt x="146" y="35"/>
                  <a:pt x="146" y="35"/>
                  <a:pt x="146" y="35"/>
                </a:cubicBezTo>
                <a:cubicBezTo>
                  <a:pt x="144" y="34"/>
                  <a:pt x="142" y="33"/>
                  <a:pt x="140" y="32"/>
                </a:cubicBezTo>
                <a:cubicBezTo>
                  <a:pt x="138" y="31"/>
                  <a:pt x="136" y="30"/>
                  <a:pt x="134" y="30"/>
                </a:cubicBezTo>
                <a:cubicBezTo>
                  <a:pt x="134" y="9"/>
                  <a:pt x="134" y="9"/>
                  <a:pt x="134" y="9"/>
                </a:cubicBezTo>
                <a:cubicBezTo>
                  <a:pt x="134" y="4"/>
                  <a:pt x="130" y="0"/>
                  <a:pt x="125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87" y="0"/>
                  <a:pt x="83" y="4"/>
                  <a:pt x="83" y="9"/>
                </a:cubicBezTo>
                <a:cubicBezTo>
                  <a:pt x="83" y="30"/>
                  <a:pt x="83" y="30"/>
                  <a:pt x="83" y="30"/>
                </a:cubicBezTo>
                <a:cubicBezTo>
                  <a:pt x="81" y="30"/>
                  <a:pt x="79" y="31"/>
                  <a:pt x="77" y="32"/>
                </a:cubicBezTo>
                <a:cubicBezTo>
                  <a:pt x="75" y="33"/>
                  <a:pt x="73" y="34"/>
                  <a:pt x="71" y="35"/>
                </a:cubicBezTo>
                <a:cubicBezTo>
                  <a:pt x="57" y="20"/>
                  <a:pt x="57" y="20"/>
                  <a:pt x="57" y="20"/>
                </a:cubicBezTo>
                <a:cubicBezTo>
                  <a:pt x="56" y="20"/>
                  <a:pt x="56" y="20"/>
                  <a:pt x="56" y="20"/>
                </a:cubicBezTo>
                <a:cubicBezTo>
                  <a:pt x="53" y="16"/>
                  <a:pt x="47" y="16"/>
                  <a:pt x="44" y="20"/>
                </a:cubicBezTo>
                <a:cubicBezTo>
                  <a:pt x="20" y="43"/>
                  <a:pt x="20" y="43"/>
                  <a:pt x="20" y="43"/>
                </a:cubicBezTo>
                <a:cubicBezTo>
                  <a:pt x="20" y="43"/>
                  <a:pt x="20" y="43"/>
                  <a:pt x="20" y="43"/>
                </a:cubicBezTo>
                <a:cubicBezTo>
                  <a:pt x="17" y="47"/>
                  <a:pt x="17" y="52"/>
                  <a:pt x="20" y="56"/>
                </a:cubicBezTo>
                <a:cubicBezTo>
                  <a:pt x="35" y="71"/>
                  <a:pt x="35" y="71"/>
                  <a:pt x="35" y="71"/>
                </a:cubicBezTo>
                <a:cubicBezTo>
                  <a:pt x="34" y="73"/>
                  <a:pt x="33" y="74"/>
                  <a:pt x="32" y="76"/>
                </a:cubicBezTo>
                <a:cubicBezTo>
                  <a:pt x="32" y="77"/>
                  <a:pt x="32" y="77"/>
                  <a:pt x="32" y="77"/>
                </a:cubicBezTo>
                <a:cubicBezTo>
                  <a:pt x="31" y="79"/>
                  <a:pt x="30" y="81"/>
                  <a:pt x="30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4" y="83"/>
                  <a:pt x="0" y="87"/>
                  <a:pt x="0" y="92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30"/>
                  <a:pt x="4" y="134"/>
                  <a:pt x="9" y="134"/>
                </a:cubicBezTo>
                <a:cubicBezTo>
                  <a:pt x="30" y="134"/>
                  <a:pt x="30" y="134"/>
                  <a:pt x="30" y="134"/>
                </a:cubicBezTo>
                <a:cubicBezTo>
                  <a:pt x="30" y="136"/>
                  <a:pt x="31" y="138"/>
                  <a:pt x="32" y="140"/>
                </a:cubicBezTo>
                <a:cubicBezTo>
                  <a:pt x="32" y="140"/>
                  <a:pt x="32" y="140"/>
                  <a:pt x="32" y="140"/>
                </a:cubicBezTo>
                <a:cubicBezTo>
                  <a:pt x="33" y="142"/>
                  <a:pt x="34" y="144"/>
                  <a:pt x="35" y="146"/>
                </a:cubicBezTo>
                <a:cubicBezTo>
                  <a:pt x="20" y="160"/>
                  <a:pt x="20" y="160"/>
                  <a:pt x="20" y="160"/>
                </a:cubicBezTo>
                <a:cubicBezTo>
                  <a:pt x="20" y="161"/>
                  <a:pt x="20" y="161"/>
                  <a:pt x="20" y="161"/>
                </a:cubicBezTo>
                <a:cubicBezTo>
                  <a:pt x="17" y="164"/>
                  <a:pt x="17" y="170"/>
                  <a:pt x="20" y="173"/>
                </a:cubicBezTo>
                <a:cubicBezTo>
                  <a:pt x="43" y="197"/>
                  <a:pt x="43" y="197"/>
                  <a:pt x="43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7" y="200"/>
                  <a:pt x="53" y="200"/>
                  <a:pt x="56" y="19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3" y="183"/>
                  <a:pt x="75" y="184"/>
                  <a:pt x="76" y="185"/>
                </a:cubicBezTo>
                <a:cubicBezTo>
                  <a:pt x="77" y="185"/>
                  <a:pt x="77" y="185"/>
                  <a:pt x="77" y="185"/>
                </a:cubicBezTo>
                <a:cubicBezTo>
                  <a:pt x="79" y="186"/>
                  <a:pt x="81" y="187"/>
                  <a:pt x="83" y="187"/>
                </a:cubicBezTo>
                <a:cubicBezTo>
                  <a:pt x="83" y="208"/>
                  <a:pt x="83" y="208"/>
                  <a:pt x="83" y="208"/>
                </a:cubicBezTo>
                <a:cubicBezTo>
                  <a:pt x="83" y="213"/>
                  <a:pt x="87" y="217"/>
                  <a:pt x="92" y="217"/>
                </a:cubicBezTo>
                <a:cubicBezTo>
                  <a:pt x="125" y="217"/>
                  <a:pt x="125" y="217"/>
                  <a:pt x="125" y="217"/>
                </a:cubicBezTo>
                <a:cubicBezTo>
                  <a:pt x="130" y="217"/>
                  <a:pt x="134" y="213"/>
                  <a:pt x="134" y="208"/>
                </a:cubicBezTo>
                <a:cubicBezTo>
                  <a:pt x="134" y="187"/>
                  <a:pt x="134" y="187"/>
                  <a:pt x="134" y="187"/>
                </a:cubicBezTo>
                <a:cubicBezTo>
                  <a:pt x="136" y="187"/>
                  <a:pt x="138" y="186"/>
                  <a:pt x="140" y="185"/>
                </a:cubicBezTo>
                <a:cubicBezTo>
                  <a:pt x="142" y="184"/>
                  <a:pt x="144" y="183"/>
                  <a:pt x="146" y="182"/>
                </a:cubicBezTo>
                <a:cubicBezTo>
                  <a:pt x="161" y="197"/>
                  <a:pt x="161" y="197"/>
                  <a:pt x="161" y="197"/>
                </a:cubicBezTo>
                <a:cubicBezTo>
                  <a:pt x="161" y="197"/>
                  <a:pt x="161" y="197"/>
                  <a:pt x="161" y="197"/>
                </a:cubicBezTo>
                <a:cubicBezTo>
                  <a:pt x="165" y="200"/>
                  <a:pt x="170" y="200"/>
                  <a:pt x="174" y="197"/>
                </a:cubicBezTo>
                <a:cubicBezTo>
                  <a:pt x="197" y="174"/>
                  <a:pt x="197" y="174"/>
                  <a:pt x="197" y="174"/>
                </a:cubicBezTo>
                <a:cubicBezTo>
                  <a:pt x="197" y="173"/>
                  <a:pt x="197" y="173"/>
                  <a:pt x="197" y="173"/>
                </a:cubicBezTo>
                <a:cubicBezTo>
                  <a:pt x="201" y="170"/>
                  <a:pt x="201" y="164"/>
                  <a:pt x="197" y="161"/>
                </a:cubicBezTo>
                <a:cubicBezTo>
                  <a:pt x="182" y="146"/>
                  <a:pt x="182" y="146"/>
                  <a:pt x="182" y="146"/>
                </a:cubicBezTo>
                <a:cubicBezTo>
                  <a:pt x="183" y="144"/>
                  <a:pt x="184" y="142"/>
                  <a:pt x="185" y="140"/>
                </a:cubicBezTo>
                <a:cubicBezTo>
                  <a:pt x="186" y="138"/>
                  <a:pt x="187" y="136"/>
                  <a:pt x="187" y="134"/>
                </a:cubicBezTo>
                <a:cubicBezTo>
                  <a:pt x="208" y="134"/>
                  <a:pt x="208" y="134"/>
                  <a:pt x="208" y="134"/>
                </a:cubicBezTo>
                <a:cubicBezTo>
                  <a:pt x="213" y="134"/>
                  <a:pt x="217" y="130"/>
                  <a:pt x="217" y="125"/>
                </a:cubicBezTo>
                <a:cubicBezTo>
                  <a:pt x="217" y="93"/>
                  <a:pt x="217" y="93"/>
                  <a:pt x="217" y="93"/>
                </a:cubicBezTo>
                <a:cubicBezTo>
                  <a:pt x="217" y="92"/>
                  <a:pt x="217" y="92"/>
                  <a:pt x="217" y="92"/>
                </a:cubicBezTo>
                <a:cubicBezTo>
                  <a:pt x="217" y="87"/>
                  <a:pt x="213" y="83"/>
                  <a:pt x="208" y="83"/>
                </a:cubicBezTo>
                <a:close/>
                <a:moveTo>
                  <a:pt x="200" y="116"/>
                </a:moveTo>
                <a:cubicBezTo>
                  <a:pt x="200" y="116"/>
                  <a:pt x="200" y="116"/>
                  <a:pt x="200" y="116"/>
                </a:cubicBezTo>
                <a:cubicBezTo>
                  <a:pt x="181" y="116"/>
                  <a:pt x="181" y="116"/>
                  <a:pt x="181" y="116"/>
                </a:cubicBezTo>
                <a:cubicBezTo>
                  <a:pt x="176" y="116"/>
                  <a:pt x="173" y="120"/>
                  <a:pt x="172" y="124"/>
                </a:cubicBezTo>
                <a:cubicBezTo>
                  <a:pt x="171" y="127"/>
                  <a:pt x="170" y="130"/>
                  <a:pt x="169" y="133"/>
                </a:cubicBezTo>
                <a:cubicBezTo>
                  <a:pt x="168" y="137"/>
                  <a:pt x="166" y="140"/>
                  <a:pt x="164" y="143"/>
                </a:cubicBezTo>
                <a:cubicBezTo>
                  <a:pt x="162" y="147"/>
                  <a:pt x="162" y="151"/>
                  <a:pt x="165" y="154"/>
                </a:cubicBezTo>
                <a:cubicBezTo>
                  <a:pt x="165" y="154"/>
                  <a:pt x="165" y="154"/>
                  <a:pt x="165" y="154"/>
                </a:cubicBezTo>
                <a:cubicBezTo>
                  <a:pt x="178" y="167"/>
                  <a:pt x="178" y="167"/>
                  <a:pt x="178" y="167"/>
                </a:cubicBezTo>
                <a:cubicBezTo>
                  <a:pt x="167" y="178"/>
                  <a:pt x="167" y="178"/>
                  <a:pt x="167" y="178"/>
                </a:cubicBezTo>
                <a:cubicBezTo>
                  <a:pt x="154" y="165"/>
                  <a:pt x="154" y="165"/>
                  <a:pt x="154" y="165"/>
                </a:cubicBezTo>
                <a:cubicBezTo>
                  <a:pt x="151" y="162"/>
                  <a:pt x="146" y="162"/>
                  <a:pt x="143" y="164"/>
                </a:cubicBezTo>
                <a:cubicBezTo>
                  <a:pt x="140" y="166"/>
                  <a:pt x="137" y="167"/>
                  <a:pt x="134" y="169"/>
                </a:cubicBezTo>
                <a:cubicBezTo>
                  <a:pt x="130" y="170"/>
                  <a:pt x="127" y="171"/>
                  <a:pt x="123" y="172"/>
                </a:cubicBezTo>
                <a:cubicBezTo>
                  <a:pt x="119" y="173"/>
                  <a:pt x="116" y="177"/>
                  <a:pt x="116" y="181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01" y="199"/>
                  <a:pt x="101" y="199"/>
                  <a:pt x="101" y="199"/>
                </a:cubicBezTo>
                <a:cubicBezTo>
                  <a:pt x="101" y="181"/>
                  <a:pt x="101" y="181"/>
                  <a:pt x="101" y="181"/>
                </a:cubicBezTo>
                <a:cubicBezTo>
                  <a:pt x="101" y="176"/>
                  <a:pt x="98" y="173"/>
                  <a:pt x="93" y="172"/>
                </a:cubicBezTo>
                <a:cubicBezTo>
                  <a:pt x="90" y="171"/>
                  <a:pt x="87" y="170"/>
                  <a:pt x="84" y="169"/>
                </a:cubicBezTo>
                <a:cubicBezTo>
                  <a:pt x="83" y="168"/>
                  <a:pt x="83" y="168"/>
                  <a:pt x="83" y="168"/>
                </a:cubicBezTo>
                <a:cubicBezTo>
                  <a:pt x="80" y="167"/>
                  <a:pt x="77" y="166"/>
                  <a:pt x="74" y="164"/>
                </a:cubicBezTo>
                <a:cubicBezTo>
                  <a:pt x="71" y="162"/>
                  <a:pt x="66" y="162"/>
                  <a:pt x="63" y="165"/>
                </a:cubicBezTo>
                <a:cubicBezTo>
                  <a:pt x="63" y="165"/>
                  <a:pt x="63" y="165"/>
                  <a:pt x="63" y="165"/>
                </a:cubicBezTo>
                <a:cubicBezTo>
                  <a:pt x="50" y="178"/>
                  <a:pt x="50" y="178"/>
                  <a:pt x="50" y="178"/>
                </a:cubicBezTo>
                <a:cubicBezTo>
                  <a:pt x="39" y="167"/>
                  <a:pt x="39" y="167"/>
                  <a:pt x="39" y="167"/>
                </a:cubicBezTo>
                <a:cubicBezTo>
                  <a:pt x="52" y="154"/>
                  <a:pt x="52" y="154"/>
                  <a:pt x="52" y="154"/>
                </a:cubicBezTo>
                <a:cubicBezTo>
                  <a:pt x="55" y="151"/>
                  <a:pt x="55" y="146"/>
                  <a:pt x="53" y="143"/>
                </a:cubicBezTo>
                <a:cubicBezTo>
                  <a:pt x="51" y="140"/>
                  <a:pt x="50" y="137"/>
                  <a:pt x="48" y="133"/>
                </a:cubicBezTo>
                <a:cubicBezTo>
                  <a:pt x="48" y="133"/>
                  <a:pt x="48" y="133"/>
                  <a:pt x="48" y="133"/>
                </a:cubicBezTo>
                <a:cubicBezTo>
                  <a:pt x="47" y="130"/>
                  <a:pt x="46" y="127"/>
                  <a:pt x="45" y="123"/>
                </a:cubicBezTo>
                <a:cubicBezTo>
                  <a:pt x="44" y="119"/>
                  <a:pt x="40" y="116"/>
                  <a:pt x="36" y="116"/>
                </a:cubicBezTo>
                <a:cubicBezTo>
                  <a:pt x="18" y="116"/>
                  <a:pt x="18" y="116"/>
                  <a:pt x="18" y="116"/>
                </a:cubicBezTo>
                <a:cubicBezTo>
                  <a:pt x="18" y="101"/>
                  <a:pt x="18" y="101"/>
                  <a:pt x="18" y="101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41" y="101"/>
                  <a:pt x="44" y="97"/>
                  <a:pt x="45" y="93"/>
                </a:cubicBezTo>
                <a:cubicBezTo>
                  <a:pt x="46" y="90"/>
                  <a:pt x="47" y="87"/>
                  <a:pt x="48" y="84"/>
                </a:cubicBezTo>
                <a:cubicBezTo>
                  <a:pt x="48" y="83"/>
                  <a:pt x="48" y="83"/>
                  <a:pt x="48" y="83"/>
                </a:cubicBezTo>
                <a:cubicBezTo>
                  <a:pt x="50" y="80"/>
                  <a:pt x="51" y="77"/>
                  <a:pt x="53" y="74"/>
                </a:cubicBezTo>
                <a:cubicBezTo>
                  <a:pt x="55" y="70"/>
                  <a:pt x="55" y="66"/>
                  <a:pt x="52" y="63"/>
                </a:cubicBezTo>
                <a:cubicBezTo>
                  <a:pt x="52" y="63"/>
                  <a:pt x="52" y="63"/>
                  <a:pt x="52" y="63"/>
                </a:cubicBezTo>
                <a:cubicBezTo>
                  <a:pt x="39" y="50"/>
                  <a:pt x="39" y="50"/>
                  <a:pt x="39" y="50"/>
                </a:cubicBezTo>
                <a:cubicBezTo>
                  <a:pt x="50" y="39"/>
                  <a:pt x="50" y="39"/>
                  <a:pt x="50" y="39"/>
                </a:cubicBezTo>
                <a:cubicBezTo>
                  <a:pt x="63" y="52"/>
                  <a:pt x="63" y="52"/>
                  <a:pt x="63" y="52"/>
                </a:cubicBezTo>
                <a:cubicBezTo>
                  <a:pt x="66" y="55"/>
                  <a:pt x="71" y="55"/>
                  <a:pt x="74" y="53"/>
                </a:cubicBezTo>
                <a:cubicBezTo>
                  <a:pt x="77" y="51"/>
                  <a:pt x="80" y="49"/>
                  <a:pt x="84" y="48"/>
                </a:cubicBezTo>
                <a:cubicBezTo>
                  <a:pt x="87" y="47"/>
                  <a:pt x="90" y="46"/>
                  <a:pt x="94" y="45"/>
                </a:cubicBezTo>
                <a:cubicBezTo>
                  <a:pt x="98" y="44"/>
                  <a:pt x="101" y="40"/>
                  <a:pt x="101" y="36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101" y="18"/>
                  <a:pt x="101" y="18"/>
                  <a:pt x="101" y="18"/>
                </a:cubicBezTo>
                <a:cubicBezTo>
                  <a:pt x="116" y="18"/>
                  <a:pt x="116" y="18"/>
                  <a:pt x="116" y="18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6" y="41"/>
                  <a:pt x="120" y="44"/>
                  <a:pt x="124" y="45"/>
                </a:cubicBezTo>
                <a:cubicBezTo>
                  <a:pt x="127" y="46"/>
                  <a:pt x="130" y="47"/>
                  <a:pt x="133" y="48"/>
                </a:cubicBezTo>
                <a:cubicBezTo>
                  <a:pt x="137" y="49"/>
                  <a:pt x="140" y="51"/>
                  <a:pt x="143" y="53"/>
                </a:cubicBezTo>
                <a:cubicBezTo>
                  <a:pt x="147" y="55"/>
                  <a:pt x="152" y="55"/>
                  <a:pt x="154" y="51"/>
                </a:cubicBezTo>
                <a:cubicBezTo>
                  <a:pt x="167" y="39"/>
                  <a:pt x="167" y="39"/>
                  <a:pt x="167" y="39"/>
                </a:cubicBezTo>
                <a:cubicBezTo>
                  <a:pt x="178" y="50"/>
                  <a:pt x="178" y="50"/>
                  <a:pt x="178" y="50"/>
                </a:cubicBezTo>
                <a:cubicBezTo>
                  <a:pt x="165" y="63"/>
                  <a:pt x="165" y="63"/>
                  <a:pt x="165" y="63"/>
                </a:cubicBezTo>
                <a:cubicBezTo>
                  <a:pt x="162" y="66"/>
                  <a:pt x="162" y="71"/>
                  <a:pt x="164" y="74"/>
                </a:cubicBezTo>
                <a:cubicBezTo>
                  <a:pt x="166" y="77"/>
                  <a:pt x="168" y="80"/>
                  <a:pt x="169" y="84"/>
                </a:cubicBezTo>
                <a:cubicBezTo>
                  <a:pt x="169" y="84"/>
                  <a:pt x="169" y="84"/>
                  <a:pt x="169" y="84"/>
                </a:cubicBezTo>
                <a:cubicBezTo>
                  <a:pt x="170" y="87"/>
                  <a:pt x="171" y="90"/>
                  <a:pt x="172" y="94"/>
                </a:cubicBezTo>
                <a:cubicBezTo>
                  <a:pt x="173" y="98"/>
                  <a:pt x="177" y="101"/>
                  <a:pt x="181" y="101"/>
                </a:cubicBezTo>
                <a:cubicBezTo>
                  <a:pt x="181" y="101"/>
                  <a:pt x="181" y="101"/>
                  <a:pt x="181" y="101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00" y="116"/>
                  <a:pt x="200" y="116"/>
                  <a:pt x="200" y="116"/>
                </a:cubicBezTo>
                <a:close/>
                <a:moveTo>
                  <a:pt x="109" y="71"/>
                </a:moveTo>
                <a:cubicBezTo>
                  <a:pt x="109" y="71"/>
                  <a:pt x="109" y="71"/>
                  <a:pt x="109" y="71"/>
                </a:cubicBezTo>
                <a:cubicBezTo>
                  <a:pt x="98" y="71"/>
                  <a:pt x="89" y="75"/>
                  <a:pt x="82" y="82"/>
                </a:cubicBezTo>
                <a:cubicBezTo>
                  <a:pt x="76" y="89"/>
                  <a:pt x="71" y="98"/>
                  <a:pt x="71" y="108"/>
                </a:cubicBezTo>
                <a:cubicBezTo>
                  <a:pt x="71" y="119"/>
                  <a:pt x="76" y="128"/>
                  <a:pt x="82" y="135"/>
                </a:cubicBezTo>
                <a:cubicBezTo>
                  <a:pt x="89" y="141"/>
                  <a:pt x="98" y="146"/>
                  <a:pt x="109" y="146"/>
                </a:cubicBezTo>
                <a:cubicBezTo>
                  <a:pt x="119" y="146"/>
                  <a:pt x="128" y="141"/>
                  <a:pt x="135" y="135"/>
                </a:cubicBezTo>
                <a:cubicBezTo>
                  <a:pt x="142" y="128"/>
                  <a:pt x="146" y="119"/>
                  <a:pt x="146" y="108"/>
                </a:cubicBezTo>
                <a:cubicBezTo>
                  <a:pt x="146" y="98"/>
                  <a:pt x="142" y="89"/>
                  <a:pt x="135" y="82"/>
                </a:cubicBezTo>
                <a:cubicBezTo>
                  <a:pt x="128" y="75"/>
                  <a:pt x="119" y="71"/>
                  <a:pt x="109" y="71"/>
                </a:cubicBezTo>
                <a:close/>
                <a:moveTo>
                  <a:pt x="127" y="127"/>
                </a:moveTo>
                <a:cubicBezTo>
                  <a:pt x="127" y="127"/>
                  <a:pt x="127" y="127"/>
                  <a:pt x="127" y="127"/>
                </a:cubicBezTo>
                <a:cubicBezTo>
                  <a:pt x="123" y="132"/>
                  <a:pt x="116" y="135"/>
                  <a:pt x="109" y="135"/>
                </a:cubicBezTo>
                <a:cubicBezTo>
                  <a:pt x="101" y="135"/>
                  <a:pt x="95" y="132"/>
                  <a:pt x="90" y="127"/>
                </a:cubicBezTo>
                <a:cubicBezTo>
                  <a:pt x="85" y="122"/>
                  <a:pt x="82" y="116"/>
                  <a:pt x="82" y="108"/>
                </a:cubicBezTo>
                <a:cubicBezTo>
                  <a:pt x="82" y="101"/>
                  <a:pt x="85" y="94"/>
                  <a:pt x="90" y="90"/>
                </a:cubicBezTo>
                <a:cubicBezTo>
                  <a:pt x="95" y="85"/>
                  <a:pt x="101" y="82"/>
                  <a:pt x="109" y="82"/>
                </a:cubicBezTo>
                <a:cubicBezTo>
                  <a:pt x="116" y="82"/>
                  <a:pt x="123" y="85"/>
                  <a:pt x="127" y="90"/>
                </a:cubicBezTo>
                <a:cubicBezTo>
                  <a:pt x="132" y="94"/>
                  <a:pt x="135" y="101"/>
                  <a:pt x="135" y="108"/>
                </a:cubicBezTo>
                <a:cubicBezTo>
                  <a:pt x="135" y="116"/>
                  <a:pt x="132" y="122"/>
                  <a:pt x="127" y="127"/>
                </a:cubicBezTo>
                <a:close/>
              </a:path>
            </a:pathLst>
          </a:custGeom>
          <a:solidFill>
            <a:srgbClr val="36333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17"/>
          <p:cNvSpPr>
            <a:spLocks noEditPoints="1"/>
          </p:cNvSpPr>
          <p:nvPr/>
        </p:nvSpPr>
        <p:spPr bwMode="auto">
          <a:xfrm>
            <a:off x="4514242" y="4826497"/>
            <a:ext cx="321142" cy="208935"/>
          </a:xfrm>
          <a:custGeom>
            <a:avLst/>
            <a:gdLst>
              <a:gd name="T0" fmla="*/ 35 w 281"/>
              <a:gd name="T1" fmla="*/ 0 h 183"/>
              <a:gd name="T2" fmla="*/ 35 w 281"/>
              <a:gd name="T3" fmla="*/ 0 h 183"/>
              <a:gd name="T4" fmla="*/ 246 w 281"/>
              <a:gd name="T5" fmla="*/ 0 h 183"/>
              <a:gd name="T6" fmla="*/ 255 w 281"/>
              <a:gd name="T7" fmla="*/ 8 h 183"/>
              <a:gd name="T8" fmla="*/ 255 w 281"/>
              <a:gd name="T9" fmla="*/ 9 h 183"/>
              <a:gd name="T10" fmla="*/ 255 w 281"/>
              <a:gd name="T11" fmla="*/ 149 h 183"/>
              <a:gd name="T12" fmla="*/ 246 w 281"/>
              <a:gd name="T13" fmla="*/ 157 h 183"/>
              <a:gd name="T14" fmla="*/ 246 w 281"/>
              <a:gd name="T15" fmla="*/ 157 h 183"/>
              <a:gd name="T16" fmla="*/ 35 w 281"/>
              <a:gd name="T17" fmla="*/ 157 h 183"/>
              <a:gd name="T18" fmla="*/ 26 w 281"/>
              <a:gd name="T19" fmla="*/ 149 h 183"/>
              <a:gd name="T20" fmla="*/ 26 w 281"/>
              <a:gd name="T21" fmla="*/ 148 h 183"/>
              <a:gd name="T22" fmla="*/ 26 w 281"/>
              <a:gd name="T23" fmla="*/ 8 h 183"/>
              <a:gd name="T24" fmla="*/ 35 w 281"/>
              <a:gd name="T25" fmla="*/ 0 h 183"/>
              <a:gd name="T26" fmla="*/ 9 w 281"/>
              <a:gd name="T27" fmla="*/ 183 h 183"/>
              <a:gd name="T28" fmla="*/ 9 w 281"/>
              <a:gd name="T29" fmla="*/ 183 h 183"/>
              <a:gd name="T30" fmla="*/ 0 w 281"/>
              <a:gd name="T31" fmla="*/ 174 h 183"/>
              <a:gd name="T32" fmla="*/ 9 w 281"/>
              <a:gd name="T33" fmla="*/ 165 h 183"/>
              <a:gd name="T34" fmla="*/ 272 w 281"/>
              <a:gd name="T35" fmla="*/ 165 h 183"/>
              <a:gd name="T36" fmla="*/ 281 w 281"/>
              <a:gd name="T37" fmla="*/ 174 h 183"/>
              <a:gd name="T38" fmla="*/ 272 w 281"/>
              <a:gd name="T39" fmla="*/ 183 h 183"/>
              <a:gd name="T40" fmla="*/ 9 w 281"/>
              <a:gd name="T41" fmla="*/ 183 h 183"/>
              <a:gd name="T42" fmla="*/ 238 w 281"/>
              <a:gd name="T43" fmla="*/ 17 h 183"/>
              <a:gd name="T44" fmla="*/ 238 w 281"/>
              <a:gd name="T45" fmla="*/ 17 h 183"/>
              <a:gd name="T46" fmla="*/ 43 w 281"/>
              <a:gd name="T47" fmla="*/ 17 h 183"/>
              <a:gd name="T48" fmla="*/ 43 w 281"/>
              <a:gd name="T49" fmla="*/ 140 h 183"/>
              <a:gd name="T50" fmla="*/ 238 w 281"/>
              <a:gd name="T51" fmla="*/ 140 h 183"/>
              <a:gd name="T52" fmla="*/ 238 w 281"/>
              <a:gd name="T53" fmla="*/ 17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81" h="183">
                <a:moveTo>
                  <a:pt x="35" y="0"/>
                </a:moveTo>
                <a:cubicBezTo>
                  <a:pt x="35" y="0"/>
                  <a:pt x="35" y="0"/>
                  <a:pt x="35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51" y="0"/>
                  <a:pt x="255" y="4"/>
                  <a:pt x="255" y="8"/>
                </a:cubicBezTo>
                <a:cubicBezTo>
                  <a:pt x="255" y="9"/>
                  <a:pt x="255" y="9"/>
                  <a:pt x="255" y="9"/>
                </a:cubicBezTo>
                <a:cubicBezTo>
                  <a:pt x="255" y="149"/>
                  <a:pt x="255" y="149"/>
                  <a:pt x="255" y="149"/>
                </a:cubicBezTo>
                <a:cubicBezTo>
                  <a:pt x="255" y="153"/>
                  <a:pt x="251" y="157"/>
                  <a:pt x="246" y="157"/>
                </a:cubicBezTo>
                <a:cubicBezTo>
                  <a:pt x="246" y="157"/>
                  <a:pt x="246" y="157"/>
                  <a:pt x="246" y="157"/>
                </a:cubicBezTo>
                <a:cubicBezTo>
                  <a:pt x="35" y="157"/>
                  <a:pt x="35" y="157"/>
                  <a:pt x="35" y="157"/>
                </a:cubicBezTo>
                <a:cubicBezTo>
                  <a:pt x="30" y="157"/>
                  <a:pt x="26" y="153"/>
                  <a:pt x="26" y="149"/>
                </a:cubicBezTo>
                <a:cubicBezTo>
                  <a:pt x="26" y="148"/>
                  <a:pt x="26" y="148"/>
                  <a:pt x="26" y="14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4"/>
                  <a:pt x="30" y="0"/>
                  <a:pt x="35" y="0"/>
                </a:cubicBezTo>
                <a:close/>
                <a:moveTo>
                  <a:pt x="9" y="183"/>
                </a:moveTo>
                <a:cubicBezTo>
                  <a:pt x="9" y="183"/>
                  <a:pt x="9" y="183"/>
                  <a:pt x="9" y="183"/>
                </a:cubicBezTo>
                <a:cubicBezTo>
                  <a:pt x="4" y="183"/>
                  <a:pt x="0" y="179"/>
                  <a:pt x="0" y="174"/>
                </a:cubicBezTo>
                <a:cubicBezTo>
                  <a:pt x="0" y="169"/>
                  <a:pt x="4" y="165"/>
                  <a:pt x="9" y="165"/>
                </a:cubicBezTo>
                <a:cubicBezTo>
                  <a:pt x="272" y="165"/>
                  <a:pt x="272" y="165"/>
                  <a:pt x="272" y="165"/>
                </a:cubicBezTo>
                <a:cubicBezTo>
                  <a:pt x="277" y="165"/>
                  <a:pt x="281" y="169"/>
                  <a:pt x="281" y="174"/>
                </a:cubicBezTo>
                <a:cubicBezTo>
                  <a:pt x="281" y="179"/>
                  <a:pt x="277" y="183"/>
                  <a:pt x="272" y="183"/>
                </a:cubicBezTo>
                <a:cubicBezTo>
                  <a:pt x="9" y="183"/>
                  <a:pt x="9" y="183"/>
                  <a:pt x="9" y="183"/>
                </a:cubicBezTo>
                <a:close/>
                <a:moveTo>
                  <a:pt x="238" y="17"/>
                </a:moveTo>
                <a:cubicBezTo>
                  <a:pt x="238" y="17"/>
                  <a:pt x="238" y="17"/>
                  <a:pt x="238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40"/>
                  <a:pt x="43" y="140"/>
                  <a:pt x="43" y="140"/>
                </a:cubicBezTo>
                <a:cubicBezTo>
                  <a:pt x="238" y="140"/>
                  <a:pt x="238" y="140"/>
                  <a:pt x="238" y="140"/>
                </a:cubicBezTo>
                <a:cubicBezTo>
                  <a:pt x="238" y="17"/>
                  <a:pt x="238" y="17"/>
                  <a:pt x="238" y="17"/>
                </a:cubicBezTo>
                <a:close/>
              </a:path>
            </a:pathLst>
          </a:custGeom>
          <a:solidFill>
            <a:srgbClr val="36333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3486652" y="2200261"/>
            <a:ext cx="383458" cy="3165103"/>
            <a:chOff x="6725265" y="1692261"/>
            <a:chExt cx="383458" cy="4310584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6725265" y="3847553"/>
              <a:ext cx="383458" cy="0"/>
            </a:xfrm>
            <a:prstGeom prst="line">
              <a:avLst/>
            </a:prstGeom>
            <a:ln>
              <a:solidFill>
                <a:srgbClr val="3747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7108723" y="1692261"/>
              <a:ext cx="0" cy="4310584"/>
            </a:xfrm>
            <a:prstGeom prst="line">
              <a:avLst/>
            </a:prstGeom>
            <a:ln>
              <a:solidFill>
                <a:srgbClr val="3747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/>
          <p:cNvSpPr/>
          <p:nvPr/>
        </p:nvSpPr>
        <p:spPr>
          <a:xfrm>
            <a:off x="4988004" y="2404623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栈上分配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988004" y="3565886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标量替换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988004" y="4746298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锁消除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54"/>
          <p:cNvSpPr txBox="1"/>
          <p:nvPr/>
        </p:nvSpPr>
        <p:spPr>
          <a:xfrm>
            <a:off x="6691277" y="2312290"/>
            <a:ext cx="442126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JAVA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虚拟机中，对象是在堆中分配内存的，但是有一种特殊情况，一个对象没有逃逸出方法的话，那么就可能被优化成栈上分配这样就无需在堆上分配内存，对象将随栈的创建而创建，销毁而销毁。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46" name="TextBox 54"/>
          <p:cNvSpPr txBox="1"/>
          <p:nvPr/>
        </p:nvSpPr>
        <p:spPr>
          <a:xfrm>
            <a:off x="6691277" y="3519719"/>
            <a:ext cx="442126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标量是指一个无法再分解成更小的数据的数据，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JIT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阶段，如果经过逃逸分析，发现一个对象不会被外界访问的话，那么经过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JIT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的优化，就会把这个对象拆解成若干个其中包含的若干个成员变量来替代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47" name="TextBox 54"/>
          <p:cNvSpPr txBox="1"/>
          <p:nvPr/>
        </p:nvSpPr>
        <p:spPr>
          <a:xfrm>
            <a:off x="6691277" y="4727148"/>
            <a:ext cx="442126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同样基于逃逸分析，当加锁的变量不会发生逃逸，是线程私有的，完全没有必要加锁，在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JIT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编译时期就可以把同步锁去掉，以减少加锁解锁造成的开销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5695950"/>
            <a:ext cx="7882255" cy="1161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5400000">
            <a:off x="2876551" y="-2324101"/>
            <a:ext cx="6400799" cy="11506202"/>
            <a:chOff x="1785257" y="1063171"/>
            <a:chExt cx="9361714" cy="4731657"/>
          </a:xfrm>
        </p:grpSpPr>
        <p:sp>
          <p:nvSpPr>
            <p:cNvPr id="6" name="右中括号 5"/>
            <p:cNvSpPr/>
            <p:nvPr/>
          </p:nvSpPr>
          <p:spPr>
            <a:xfrm>
              <a:off x="1785257" y="1063171"/>
              <a:ext cx="9361714" cy="4731657"/>
            </a:xfrm>
            <a:prstGeom prst="rightBracket">
              <a:avLst>
                <a:gd name="adj" fmla="val 0"/>
              </a:avLst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1785257" y="1063171"/>
              <a:ext cx="0" cy="153851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1785257" y="4256314"/>
              <a:ext cx="0" cy="153851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五边形 8"/>
          <p:cNvSpPr/>
          <p:nvPr/>
        </p:nvSpPr>
        <p:spPr>
          <a:xfrm rot="5400000">
            <a:off x="4800599" y="-261936"/>
            <a:ext cx="2552702" cy="3076575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5637" y="3105837"/>
            <a:ext cx="556072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走进</a:t>
            </a:r>
            <a:r>
              <a:rPr lang="en-US" altLang="zh-CN" sz="5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</a:t>
            </a:r>
            <a:r>
              <a:rPr lang="zh-CN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</a:t>
            </a:r>
            <a:endParaRPr lang="zh-CN" altLang="en-US" sz="5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54"/>
          <p:cNvSpPr txBox="1"/>
          <p:nvPr/>
        </p:nvSpPr>
        <p:spPr>
          <a:xfrm>
            <a:off x="3442550" y="4029499"/>
            <a:ext cx="526880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BUSINESS REPORT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六边形 12"/>
          <p:cNvSpPr/>
          <p:nvPr/>
        </p:nvSpPr>
        <p:spPr>
          <a:xfrm>
            <a:off x="5220018" y="5153713"/>
            <a:ext cx="1751965" cy="552450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522952" y="52452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596911" y="756619"/>
            <a:ext cx="998178" cy="763124"/>
            <a:chOff x="6175373" y="2416993"/>
            <a:chExt cx="482451" cy="368842"/>
          </a:xfrm>
          <a:solidFill>
            <a:schemeClr val="bg1"/>
          </a:solidFill>
        </p:grpSpPr>
        <p:sp>
          <p:nvSpPr>
            <p:cNvPr id="16" name="Freeform 62"/>
            <p:cNvSpPr/>
            <p:nvPr/>
          </p:nvSpPr>
          <p:spPr bwMode="auto">
            <a:xfrm>
              <a:off x="6388584" y="2667557"/>
              <a:ext cx="155629" cy="96490"/>
            </a:xfrm>
            <a:custGeom>
              <a:avLst/>
              <a:gdLst>
                <a:gd name="T0" fmla="*/ 0 w 42"/>
                <a:gd name="T1" fmla="*/ 24 h 26"/>
                <a:gd name="T2" fmla="*/ 26 w 42"/>
                <a:gd name="T3" fmla="*/ 20 h 26"/>
                <a:gd name="T4" fmla="*/ 42 w 42"/>
                <a:gd name="T5" fmla="*/ 0 h 26"/>
                <a:gd name="T6" fmla="*/ 22 w 42"/>
                <a:gd name="T7" fmla="*/ 13 h 26"/>
                <a:gd name="T8" fmla="*/ 0 w 42"/>
                <a:gd name="T9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6">
                  <a:moveTo>
                    <a:pt x="0" y="24"/>
                  </a:moveTo>
                  <a:cubicBezTo>
                    <a:pt x="9" y="26"/>
                    <a:pt x="18" y="25"/>
                    <a:pt x="26" y="20"/>
                  </a:cubicBezTo>
                  <a:cubicBezTo>
                    <a:pt x="34" y="15"/>
                    <a:pt x="39" y="8"/>
                    <a:pt x="42" y="0"/>
                  </a:cubicBezTo>
                  <a:cubicBezTo>
                    <a:pt x="35" y="4"/>
                    <a:pt x="29" y="9"/>
                    <a:pt x="22" y="13"/>
                  </a:cubicBezTo>
                  <a:cubicBezTo>
                    <a:pt x="14" y="17"/>
                    <a:pt x="7" y="21"/>
                    <a:pt x="0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7" name="Freeform 63"/>
            <p:cNvSpPr/>
            <p:nvPr/>
          </p:nvSpPr>
          <p:spPr bwMode="auto">
            <a:xfrm>
              <a:off x="6175373" y="2468351"/>
              <a:ext cx="482451" cy="317484"/>
            </a:xfrm>
            <a:custGeom>
              <a:avLst/>
              <a:gdLst>
                <a:gd name="T0" fmla="*/ 117 w 131"/>
                <a:gd name="T1" fmla="*/ 33 h 86"/>
                <a:gd name="T2" fmla="*/ 127 w 131"/>
                <a:gd name="T3" fmla="*/ 6 h 86"/>
                <a:gd name="T4" fmla="*/ 113 w 131"/>
                <a:gd name="T5" fmla="*/ 0 h 86"/>
                <a:gd name="T6" fmla="*/ 83 w 131"/>
                <a:gd name="T7" fmla="*/ 7 h 86"/>
                <a:gd name="T8" fmla="*/ 91 w 131"/>
                <a:gd name="T9" fmla="*/ 13 h 86"/>
                <a:gd name="T10" fmla="*/ 113 w 131"/>
                <a:gd name="T11" fmla="*/ 8 h 86"/>
                <a:gd name="T12" fmla="*/ 120 w 131"/>
                <a:gd name="T13" fmla="*/ 10 h 86"/>
                <a:gd name="T14" fmla="*/ 111 w 131"/>
                <a:gd name="T15" fmla="*/ 28 h 86"/>
                <a:gd name="T16" fmla="*/ 73 w 131"/>
                <a:gd name="T17" fmla="*/ 57 h 86"/>
                <a:gd name="T18" fmla="*/ 17 w 131"/>
                <a:gd name="T19" fmla="*/ 78 h 86"/>
                <a:gd name="T20" fmla="*/ 10 w 131"/>
                <a:gd name="T21" fmla="*/ 76 h 86"/>
                <a:gd name="T22" fmla="*/ 20 w 131"/>
                <a:gd name="T23" fmla="*/ 58 h 86"/>
                <a:gd name="T24" fmla="*/ 26 w 131"/>
                <a:gd name="T25" fmla="*/ 52 h 86"/>
                <a:gd name="T26" fmla="*/ 25 w 131"/>
                <a:gd name="T27" fmla="*/ 42 h 86"/>
                <a:gd name="T28" fmla="*/ 14 w 131"/>
                <a:gd name="T29" fmla="*/ 53 h 86"/>
                <a:gd name="T30" fmla="*/ 3 w 131"/>
                <a:gd name="T31" fmla="*/ 80 h 86"/>
                <a:gd name="T32" fmla="*/ 17 w 131"/>
                <a:gd name="T33" fmla="*/ 86 h 86"/>
                <a:gd name="T34" fmla="*/ 78 w 131"/>
                <a:gd name="T35" fmla="*/ 64 h 86"/>
                <a:gd name="T36" fmla="*/ 117 w 131"/>
                <a:gd name="T37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1" h="86">
                  <a:moveTo>
                    <a:pt x="117" y="33"/>
                  </a:moveTo>
                  <a:cubicBezTo>
                    <a:pt x="127" y="22"/>
                    <a:pt x="131" y="12"/>
                    <a:pt x="127" y="6"/>
                  </a:cubicBezTo>
                  <a:cubicBezTo>
                    <a:pt x="125" y="2"/>
                    <a:pt x="120" y="0"/>
                    <a:pt x="113" y="0"/>
                  </a:cubicBezTo>
                  <a:cubicBezTo>
                    <a:pt x="105" y="0"/>
                    <a:pt x="95" y="3"/>
                    <a:pt x="83" y="7"/>
                  </a:cubicBezTo>
                  <a:cubicBezTo>
                    <a:pt x="86" y="9"/>
                    <a:pt x="89" y="11"/>
                    <a:pt x="91" y="13"/>
                  </a:cubicBezTo>
                  <a:cubicBezTo>
                    <a:pt x="100" y="10"/>
                    <a:pt x="107" y="8"/>
                    <a:pt x="113" y="8"/>
                  </a:cubicBezTo>
                  <a:cubicBezTo>
                    <a:pt x="117" y="8"/>
                    <a:pt x="119" y="9"/>
                    <a:pt x="120" y="10"/>
                  </a:cubicBezTo>
                  <a:cubicBezTo>
                    <a:pt x="121" y="12"/>
                    <a:pt x="120" y="17"/>
                    <a:pt x="111" y="28"/>
                  </a:cubicBezTo>
                  <a:cubicBezTo>
                    <a:pt x="102" y="37"/>
                    <a:pt x="89" y="48"/>
                    <a:pt x="73" y="57"/>
                  </a:cubicBezTo>
                  <a:cubicBezTo>
                    <a:pt x="52" y="70"/>
                    <a:pt x="30" y="78"/>
                    <a:pt x="17" y="78"/>
                  </a:cubicBezTo>
                  <a:cubicBezTo>
                    <a:pt x="14" y="78"/>
                    <a:pt x="11" y="77"/>
                    <a:pt x="10" y="76"/>
                  </a:cubicBezTo>
                  <a:cubicBezTo>
                    <a:pt x="9" y="74"/>
                    <a:pt x="10" y="69"/>
                    <a:pt x="20" y="58"/>
                  </a:cubicBezTo>
                  <a:cubicBezTo>
                    <a:pt x="22" y="56"/>
                    <a:pt x="24" y="54"/>
                    <a:pt x="26" y="52"/>
                  </a:cubicBezTo>
                  <a:cubicBezTo>
                    <a:pt x="26" y="49"/>
                    <a:pt x="25" y="45"/>
                    <a:pt x="25" y="42"/>
                  </a:cubicBezTo>
                  <a:cubicBezTo>
                    <a:pt x="21" y="46"/>
                    <a:pt x="17" y="49"/>
                    <a:pt x="14" y="53"/>
                  </a:cubicBezTo>
                  <a:cubicBezTo>
                    <a:pt x="3" y="64"/>
                    <a:pt x="0" y="74"/>
                    <a:pt x="3" y="80"/>
                  </a:cubicBezTo>
                  <a:cubicBezTo>
                    <a:pt x="6" y="84"/>
                    <a:pt x="11" y="86"/>
                    <a:pt x="17" y="86"/>
                  </a:cubicBezTo>
                  <a:cubicBezTo>
                    <a:pt x="31" y="86"/>
                    <a:pt x="55" y="77"/>
                    <a:pt x="78" y="64"/>
                  </a:cubicBezTo>
                  <a:cubicBezTo>
                    <a:pt x="93" y="54"/>
                    <a:pt x="107" y="43"/>
                    <a:pt x="117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8" name="Freeform 64"/>
            <p:cNvSpPr/>
            <p:nvPr/>
          </p:nvSpPr>
          <p:spPr bwMode="auto">
            <a:xfrm>
              <a:off x="6264081" y="2476132"/>
              <a:ext cx="280133" cy="247450"/>
            </a:xfrm>
            <a:custGeom>
              <a:avLst/>
              <a:gdLst>
                <a:gd name="T0" fmla="*/ 10 w 76"/>
                <a:gd name="T1" fmla="*/ 60 h 67"/>
                <a:gd name="T2" fmla="*/ 16 w 76"/>
                <a:gd name="T3" fmla="*/ 67 h 67"/>
                <a:gd name="T4" fmla="*/ 47 w 76"/>
                <a:gd name="T5" fmla="*/ 51 h 67"/>
                <a:gd name="T6" fmla="*/ 76 w 76"/>
                <a:gd name="T7" fmla="*/ 31 h 67"/>
                <a:gd name="T8" fmla="*/ 72 w 76"/>
                <a:gd name="T9" fmla="*/ 23 h 67"/>
                <a:gd name="T10" fmla="*/ 23 w 76"/>
                <a:gd name="T11" fmla="*/ 10 h 67"/>
                <a:gd name="T12" fmla="*/ 10 w 76"/>
                <a:gd name="T13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67">
                  <a:moveTo>
                    <a:pt x="10" y="60"/>
                  </a:moveTo>
                  <a:cubicBezTo>
                    <a:pt x="12" y="62"/>
                    <a:pt x="14" y="65"/>
                    <a:pt x="16" y="67"/>
                  </a:cubicBezTo>
                  <a:cubicBezTo>
                    <a:pt x="25" y="63"/>
                    <a:pt x="35" y="58"/>
                    <a:pt x="47" y="51"/>
                  </a:cubicBezTo>
                  <a:cubicBezTo>
                    <a:pt x="59" y="44"/>
                    <a:pt x="69" y="37"/>
                    <a:pt x="76" y="31"/>
                  </a:cubicBezTo>
                  <a:cubicBezTo>
                    <a:pt x="75" y="28"/>
                    <a:pt x="74" y="25"/>
                    <a:pt x="72" y="23"/>
                  </a:cubicBezTo>
                  <a:cubicBezTo>
                    <a:pt x="62" y="5"/>
                    <a:pt x="40" y="0"/>
                    <a:pt x="23" y="10"/>
                  </a:cubicBezTo>
                  <a:cubicBezTo>
                    <a:pt x="6" y="20"/>
                    <a:pt x="0" y="43"/>
                    <a:pt x="10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9" name="Freeform 65"/>
            <p:cNvSpPr/>
            <p:nvPr/>
          </p:nvSpPr>
          <p:spPr bwMode="auto">
            <a:xfrm>
              <a:off x="6194048" y="2435669"/>
              <a:ext cx="94934" cy="94933"/>
            </a:xfrm>
            <a:custGeom>
              <a:avLst/>
              <a:gdLst>
                <a:gd name="T0" fmla="*/ 31 w 61"/>
                <a:gd name="T1" fmla="*/ 61 h 61"/>
                <a:gd name="T2" fmla="*/ 40 w 61"/>
                <a:gd name="T3" fmla="*/ 42 h 61"/>
                <a:gd name="T4" fmla="*/ 61 w 61"/>
                <a:gd name="T5" fmla="*/ 31 h 61"/>
                <a:gd name="T6" fmla="*/ 40 w 61"/>
                <a:gd name="T7" fmla="*/ 21 h 61"/>
                <a:gd name="T8" fmla="*/ 31 w 61"/>
                <a:gd name="T9" fmla="*/ 0 h 61"/>
                <a:gd name="T10" fmla="*/ 21 w 61"/>
                <a:gd name="T11" fmla="*/ 21 h 61"/>
                <a:gd name="T12" fmla="*/ 0 w 61"/>
                <a:gd name="T13" fmla="*/ 31 h 61"/>
                <a:gd name="T14" fmla="*/ 21 w 61"/>
                <a:gd name="T15" fmla="*/ 42 h 61"/>
                <a:gd name="T16" fmla="*/ 31 w 61"/>
                <a:gd name="T1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1">
                  <a:moveTo>
                    <a:pt x="31" y="61"/>
                  </a:moveTo>
                  <a:lnTo>
                    <a:pt x="40" y="42"/>
                  </a:lnTo>
                  <a:lnTo>
                    <a:pt x="61" y="31"/>
                  </a:lnTo>
                  <a:lnTo>
                    <a:pt x="40" y="21"/>
                  </a:lnTo>
                  <a:lnTo>
                    <a:pt x="31" y="0"/>
                  </a:lnTo>
                  <a:lnTo>
                    <a:pt x="21" y="21"/>
                  </a:lnTo>
                  <a:lnTo>
                    <a:pt x="0" y="31"/>
                  </a:lnTo>
                  <a:lnTo>
                    <a:pt x="21" y="42"/>
                  </a:lnTo>
                  <a:lnTo>
                    <a:pt x="31" y="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23" name="Freeform 66"/>
            <p:cNvSpPr/>
            <p:nvPr/>
          </p:nvSpPr>
          <p:spPr bwMode="auto">
            <a:xfrm>
              <a:off x="6323220" y="2416993"/>
              <a:ext cx="43576" cy="43576"/>
            </a:xfrm>
            <a:custGeom>
              <a:avLst/>
              <a:gdLst>
                <a:gd name="T0" fmla="*/ 14 w 28"/>
                <a:gd name="T1" fmla="*/ 28 h 28"/>
                <a:gd name="T2" fmla="*/ 19 w 28"/>
                <a:gd name="T3" fmla="*/ 19 h 28"/>
                <a:gd name="T4" fmla="*/ 28 w 28"/>
                <a:gd name="T5" fmla="*/ 14 h 28"/>
                <a:gd name="T6" fmla="*/ 19 w 28"/>
                <a:gd name="T7" fmla="*/ 9 h 28"/>
                <a:gd name="T8" fmla="*/ 14 w 28"/>
                <a:gd name="T9" fmla="*/ 0 h 28"/>
                <a:gd name="T10" fmla="*/ 9 w 28"/>
                <a:gd name="T11" fmla="*/ 9 h 28"/>
                <a:gd name="T12" fmla="*/ 0 w 28"/>
                <a:gd name="T13" fmla="*/ 14 h 28"/>
                <a:gd name="T14" fmla="*/ 9 w 28"/>
                <a:gd name="T15" fmla="*/ 19 h 28"/>
                <a:gd name="T16" fmla="*/ 14 w 28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9" y="19"/>
                  </a:lnTo>
                  <a:lnTo>
                    <a:pt x="28" y="14"/>
                  </a:lnTo>
                  <a:lnTo>
                    <a:pt x="19" y="9"/>
                  </a:lnTo>
                  <a:lnTo>
                    <a:pt x="14" y="0"/>
                  </a:lnTo>
                  <a:lnTo>
                    <a:pt x="9" y="9"/>
                  </a:lnTo>
                  <a:lnTo>
                    <a:pt x="0" y="14"/>
                  </a:lnTo>
                  <a:lnTo>
                    <a:pt x="9" y="19"/>
                  </a:lnTo>
                  <a:lnTo>
                    <a:pt x="14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24" name="Freeform 67"/>
            <p:cNvSpPr/>
            <p:nvPr/>
          </p:nvSpPr>
          <p:spPr bwMode="auto">
            <a:xfrm>
              <a:off x="6572227" y="2718914"/>
              <a:ext cx="66921" cy="66920"/>
            </a:xfrm>
            <a:custGeom>
              <a:avLst/>
              <a:gdLst>
                <a:gd name="T0" fmla="*/ 22 w 43"/>
                <a:gd name="T1" fmla="*/ 0 h 43"/>
                <a:gd name="T2" fmla="*/ 15 w 43"/>
                <a:gd name="T3" fmla="*/ 14 h 43"/>
                <a:gd name="T4" fmla="*/ 0 w 43"/>
                <a:gd name="T5" fmla="*/ 21 h 43"/>
                <a:gd name="T6" fmla="*/ 15 w 43"/>
                <a:gd name="T7" fmla="*/ 29 h 43"/>
                <a:gd name="T8" fmla="*/ 22 w 43"/>
                <a:gd name="T9" fmla="*/ 43 h 43"/>
                <a:gd name="T10" fmla="*/ 29 w 43"/>
                <a:gd name="T11" fmla="*/ 29 h 43"/>
                <a:gd name="T12" fmla="*/ 43 w 43"/>
                <a:gd name="T13" fmla="*/ 21 h 43"/>
                <a:gd name="T14" fmla="*/ 29 w 43"/>
                <a:gd name="T15" fmla="*/ 14 h 43"/>
                <a:gd name="T16" fmla="*/ 22 w 43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3">
                  <a:moveTo>
                    <a:pt x="22" y="0"/>
                  </a:moveTo>
                  <a:lnTo>
                    <a:pt x="15" y="14"/>
                  </a:lnTo>
                  <a:lnTo>
                    <a:pt x="0" y="21"/>
                  </a:lnTo>
                  <a:lnTo>
                    <a:pt x="15" y="29"/>
                  </a:lnTo>
                  <a:lnTo>
                    <a:pt x="22" y="43"/>
                  </a:lnTo>
                  <a:lnTo>
                    <a:pt x="29" y="29"/>
                  </a:lnTo>
                  <a:lnTo>
                    <a:pt x="43" y="21"/>
                  </a:lnTo>
                  <a:lnTo>
                    <a:pt x="29" y="14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快速认识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3372000" y="494170"/>
            <a:ext cx="8820000" cy="3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29633" y="384224"/>
            <a:ext cx="334709" cy="255891"/>
            <a:chOff x="6175373" y="2416993"/>
            <a:chExt cx="482451" cy="368842"/>
          </a:xfrm>
          <a:solidFill>
            <a:schemeClr val="bg1"/>
          </a:solidFill>
        </p:grpSpPr>
        <p:sp>
          <p:nvSpPr>
            <p:cNvPr id="15" name="Freeform 62"/>
            <p:cNvSpPr/>
            <p:nvPr/>
          </p:nvSpPr>
          <p:spPr bwMode="auto">
            <a:xfrm>
              <a:off x="6388584" y="2667557"/>
              <a:ext cx="155629" cy="96490"/>
            </a:xfrm>
            <a:custGeom>
              <a:avLst/>
              <a:gdLst>
                <a:gd name="T0" fmla="*/ 0 w 42"/>
                <a:gd name="T1" fmla="*/ 24 h 26"/>
                <a:gd name="T2" fmla="*/ 26 w 42"/>
                <a:gd name="T3" fmla="*/ 20 h 26"/>
                <a:gd name="T4" fmla="*/ 42 w 42"/>
                <a:gd name="T5" fmla="*/ 0 h 26"/>
                <a:gd name="T6" fmla="*/ 22 w 42"/>
                <a:gd name="T7" fmla="*/ 13 h 26"/>
                <a:gd name="T8" fmla="*/ 0 w 42"/>
                <a:gd name="T9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6">
                  <a:moveTo>
                    <a:pt x="0" y="24"/>
                  </a:moveTo>
                  <a:cubicBezTo>
                    <a:pt x="9" y="26"/>
                    <a:pt x="18" y="25"/>
                    <a:pt x="26" y="20"/>
                  </a:cubicBezTo>
                  <a:cubicBezTo>
                    <a:pt x="34" y="15"/>
                    <a:pt x="39" y="8"/>
                    <a:pt x="42" y="0"/>
                  </a:cubicBezTo>
                  <a:cubicBezTo>
                    <a:pt x="35" y="4"/>
                    <a:pt x="29" y="9"/>
                    <a:pt x="22" y="13"/>
                  </a:cubicBezTo>
                  <a:cubicBezTo>
                    <a:pt x="14" y="17"/>
                    <a:pt x="7" y="21"/>
                    <a:pt x="0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6" name="Freeform 63"/>
            <p:cNvSpPr/>
            <p:nvPr/>
          </p:nvSpPr>
          <p:spPr bwMode="auto">
            <a:xfrm>
              <a:off x="6175373" y="2468351"/>
              <a:ext cx="482451" cy="317484"/>
            </a:xfrm>
            <a:custGeom>
              <a:avLst/>
              <a:gdLst>
                <a:gd name="T0" fmla="*/ 117 w 131"/>
                <a:gd name="T1" fmla="*/ 33 h 86"/>
                <a:gd name="T2" fmla="*/ 127 w 131"/>
                <a:gd name="T3" fmla="*/ 6 h 86"/>
                <a:gd name="T4" fmla="*/ 113 w 131"/>
                <a:gd name="T5" fmla="*/ 0 h 86"/>
                <a:gd name="T6" fmla="*/ 83 w 131"/>
                <a:gd name="T7" fmla="*/ 7 h 86"/>
                <a:gd name="T8" fmla="*/ 91 w 131"/>
                <a:gd name="T9" fmla="*/ 13 h 86"/>
                <a:gd name="T10" fmla="*/ 113 w 131"/>
                <a:gd name="T11" fmla="*/ 8 h 86"/>
                <a:gd name="T12" fmla="*/ 120 w 131"/>
                <a:gd name="T13" fmla="*/ 10 h 86"/>
                <a:gd name="T14" fmla="*/ 111 w 131"/>
                <a:gd name="T15" fmla="*/ 28 h 86"/>
                <a:gd name="T16" fmla="*/ 73 w 131"/>
                <a:gd name="T17" fmla="*/ 57 h 86"/>
                <a:gd name="T18" fmla="*/ 17 w 131"/>
                <a:gd name="T19" fmla="*/ 78 h 86"/>
                <a:gd name="T20" fmla="*/ 10 w 131"/>
                <a:gd name="T21" fmla="*/ 76 h 86"/>
                <a:gd name="T22" fmla="*/ 20 w 131"/>
                <a:gd name="T23" fmla="*/ 58 h 86"/>
                <a:gd name="T24" fmla="*/ 26 w 131"/>
                <a:gd name="T25" fmla="*/ 52 h 86"/>
                <a:gd name="T26" fmla="*/ 25 w 131"/>
                <a:gd name="T27" fmla="*/ 42 h 86"/>
                <a:gd name="T28" fmla="*/ 14 w 131"/>
                <a:gd name="T29" fmla="*/ 53 h 86"/>
                <a:gd name="T30" fmla="*/ 3 w 131"/>
                <a:gd name="T31" fmla="*/ 80 h 86"/>
                <a:gd name="T32" fmla="*/ 17 w 131"/>
                <a:gd name="T33" fmla="*/ 86 h 86"/>
                <a:gd name="T34" fmla="*/ 78 w 131"/>
                <a:gd name="T35" fmla="*/ 64 h 86"/>
                <a:gd name="T36" fmla="*/ 117 w 131"/>
                <a:gd name="T37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1" h="86">
                  <a:moveTo>
                    <a:pt x="117" y="33"/>
                  </a:moveTo>
                  <a:cubicBezTo>
                    <a:pt x="127" y="22"/>
                    <a:pt x="131" y="12"/>
                    <a:pt x="127" y="6"/>
                  </a:cubicBezTo>
                  <a:cubicBezTo>
                    <a:pt x="125" y="2"/>
                    <a:pt x="120" y="0"/>
                    <a:pt x="113" y="0"/>
                  </a:cubicBezTo>
                  <a:cubicBezTo>
                    <a:pt x="105" y="0"/>
                    <a:pt x="95" y="3"/>
                    <a:pt x="83" y="7"/>
                  </a:cubicBezTo>
                  <a:cubicBezTo>
                    <a:pt x="86" y="9"/>
                    <a:pt x="89" y="11"/>
                    <a:pt x="91" y="13"/>
                  </a:cubicBezTo>
                  <a:cubicBezTo>
                    <a:pt x="100" y="10"/>
                    <a:pt x="107" y="8"/>
                    <a:pt x="113" y="8"/>
                  </a:cubicBezTo>
                  <a:cubicBezTo>
                    <a:pt x="117" y="8"/>
                    <a:pt x="119" y="9"/>
                    <a:pt x="120" y="10"/>
                  </a:cubicBezTo>
                  <a:cubicBezTo>
                    <a:pt x="121" y="12"/>
                    <a:pt x="120" y="17"/>
                    <a:pt x="111" y="28"/>
                  </a:cubicBezTo>
                  <a:cubicBezTo>
                    <a:pt x="102" y="37"/>
                    <a:pt x="89" y="48"/>
                    <a:pt x="73" y="57"/>
                  </a:cubicBezTo>
                  <a:cubicBezTo>
                    <a:pt x="52" y="70"/>
                    <a:pt x="30" y="78"/>
                    <a:pt x="17" y="78"/>
                  </a:cubicBezTo>
                  <a:cubicBezTo>
                    <a:pt x="14" y="78"/>
                    <a:pt x="11" y="77"/>
                    <a:pt x="10" y="76"/>
                  </a:cubicBezTo>
                  <a:cubicBezTo>
                    <a:pt x="9" y="74"/>
                    <a:pt x="10" y="69"/>
                    <a:pt x="20" y="58"/>
                  </a:cubicBezTo>
                  <a:cubicBezTo>
                    <a:pt x="22" y="56"/>
                    <a:pt x="24" y="54"/>
                    <a:pt x="26" y="52"/>
                  </a:cubicBezTo>
                  <a:cubicBezTo>
                    <a:pt x="26" y="49"/>
                    <a:pt x="25" y="45"/>
                    <a:pt x="25" y="42"/>
                  </a:cubicBezTo>
                  <a:cubicBezTo>
                    <a:pt x="21" y="46"/>
                    <a:pt x="17" y="49"/>
                    <a:pt x="14" y="53"/>
                  </a:cubicBezTo>
                  <a:cubicBezTo>
                    <a:pt x="3" y="64"/>
                    <a:pt x="0" y="74"/>
                    <a:pt x="3" y="80"/>
                  </a:cubicBezTo>
                  <a:cubicBezTo>
                    <a:pt x="6" y="84"/>
                    <a:pt x="11" y="86"/>
                    <a:pt x="17" y="86"/>
                  </a:cubicBezTo>
                  <a:cubicBezTo>
                    <a:pt x="31" y="86"/>
                    <a:pt x="55" y="77"/>
                    <a:pt x="78" y="64"/>
                  </a:cubicBezTo>
                  <a:cubicBezTo>
                    <a:pt x="93" y="54"/>
                    <a:pt x="107" y="43"/>
                    <a:pt x="117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7" name="Freeform 64"/>
            <p:cNvSpPr/>
            <p:nvPr/>
          </p:nvSpPr>
          <p:spPr bwMode="auto">
            <a:xfrm>
              <a:off x="6264081" y="2476132"/>
              <a:ext cx="280133" cy="247450"/>
            </a:xfrm>
            <a:custGeom>
              <a:avLst/>
              <a:gdLst>
                <a:gd name="T0" fmla="*/ 10 w 76"/>
                <a:gd name="T1" fmla="*/ 60 h 67"/>
                <a:gd name="T2" fmla="*/ 16 w 76"/>
                <a:gd name="T3" fmla="*/ 67 h 67"/>
                <a:gd name="T4" fmla="*/ 47 w 76"/>
                <a:gd name="T5" fmla="*/ 51 h 67"/>
                <a:gd name="T6" fmla="*/ 76 w 76"/>
                <a:gd name="T7" fmla="*/ 31 h 67"/>
                <a:gd name="T8" fmla="*/ 72 w 76"/>
                <a:gd name="T9" fmla="*/ 23 h 67"/>
                <a:gd name="T10" fmla="*/ 23 w 76"/>
                <a:gd name="T11" fmla="*/ 10 h 67"/>
                <a:gd name="T12" fmla="*/ 10 w 76"/>
                <a:gd name="T13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67">
                  <a:moveTo>
                    <a:pt x="10" y="60"/>
                  </a:moveTo>
                  <a:cubicBezTo>
                    <a:pt x="12" y="62"/>
                    <a:pt x="14" y="65"/>
                    <a:pt x="16" y="67"/>
                  </a:cubicBezTo>
                  <a:cubicBezTo>
                    <a:pt x="25" y="63"/>
                    <a:pt x="35" y="58"/>
                    <a:pt x="47" y="51"/>
                  </a:cubicBezTo>
                  <a:cubicBezTo>
                    <a:pt x="59" y="44"/>
                    <a:pt x="69" y="37"/>
                    <a:pt x="76" y="31"/>
                  </a:cubicBezTo>
                  <a:cubicBezTo>
                    <a:pt x="75" y="28"/>
                    <a:pt x="74" y="25"/>
                    <a:pt x="72" y="23"/>
                  </a:cubicBezTo>
                  <a:cubicBezTo>
                    <a:pt x="62" y="5"/>
                    <a:pt x="40" y="0"/>
                    <a:pt x="23" y="10"/>
                  </a:cubicBezTo>
                  <a:cubicBezTo>
                    <a:pt x="6" y="20"/>
                    <a:pt x="0" y="43"/>
                    <a:pt x="10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8" name="Freeform 65"/>
            <p:cNvSpPr/>
            <p:nvPr/>
          </p:nvSpPr>
          <p:spPr bwMode="auto">
            <a:xfrm>
              <a:off x="6194048" y="2435669"/>
              <a:ext cx="94934" cy="94933"/>
            </a:xfrm>
            <a:custGeom>
              <a:avLst/>
              <a:gdLst>
                <a:gd name="T0" fmla="*/ 31 w 61"/>
                <a:gd name="T1" fmla="*/ 61 h 61"/>
                <a:gd name="T2" fmla="*/ 40 w 61"/>
                <a:gd name="T3" fmla="*/ 42 h 61"/>
                <a:gd name="T4" fmla="*/ 61 w 61"/>
                <a:gd name="T5" fmla="*/ 31 h 61"/>
                <a:gd name="T6" fmla="*/ 40 w 61"/>
                <a:gd name="T7" fmla="*/ 21 h 61"/>
                <a:gd name="T8" fmla="*/ 31 w 61"/>
                <a:gd name="T9" fmla="*/ 0 h 61"/>
                <a:gd name="T10" fmla="*/ 21 w 61"/>
                <a:gd name="T11" fmla="*/ 21 h 61"/>
                <a:gd name="T12" fmla="*/ 0 w 61"/>
                <a:gd name="T13" fmla="*/ 31 h 61"/>
                <a:gd name="T14" fmla="*/ 21 w 61"/>
                <a:gd name="T15" fmla="*/ 42 h 61"/>
                <a:gd name="T16" fmla="*/ 31 w 61"/>
                <a:gd name="T1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1">
                  <a:moveTo>
                    <a:pt x="31" y="61"/>
                  </a:moveTo>
                  <a:lnTo>
                    <a:pt x="40" y="42"/>
                  </a:lnTo>
                  <a:lnTo>
                    <a:pt x="61" y="31"/>
                  </a:lnTo>
                  <a:lnTo>
                    <a:pt x="40" y="21"/>
                  </a:lnTo>
                  <a:lnTo>
                    <a:pt x="31" y="0"/>
                  </a:lnTo>
                  <a:lnTo>
                    <a:pt x="21" y="21"/>
                  </a:lnTo>
                  <a:lnTo>
                    <a:pt x="0" y="31"/>
                  </a:lnTo>
                  <a:lnTo>
                    <a:pt x="21" y="42"/>
                  </a:lnTo>
                  <a:lnTo>
                    <a:pt x="31" y="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9" name="Freeform 66"/>
            <p:cNvSpPr/>
            <p:nvPr/>
          </p:nvSpPr>
          <p:spPr bwMode="auto">
            <a:xfrm>
              <a:off x="6323220" y="2416993"/>
              <a:ext cx="43576" cy="43576"/>
            </a:xfrm>
            <a:custGeom>
              <a:avLst/>
              <a:gdLst>
                <a:gd name="T0" fmla="*/ 14 w 28"/>
                <a:gd name="T1" fmla="*/ 28 h 28"/>
                <a:gd name="T2" fmla="*/ 19 w 28"/>
                <a:gd name="T3" fmla="*/ 19 h 28"/>
                <a:gd name="T4" fmla="*/ 28 w 28"/>
                <a:gd name="T5" fmla="*/ 14 h 28"/>
                <a:gd name="T6" fmla="*/ 19 w 28"/>
                <a:gd name="T7" fmla="*/ 9 h 28"/>
                <a:gd name="T8" fmla="*/ 14 w 28"/>
                <a:gd name="T9" fmla="*/ 0 h 28"/>
                <a:gd name="T10" fmla="*/ 9 w 28"/>
                <a:gd name="T11" fmla="*/ 9 h 28"/>
                <a:gd name="T12" fmla="*/ 0 w 28"/>
                <a:gd name="T13" fmla="*/ 14 h 28"/>
                <a:gd name="T14" fmla="*/ 9 w 28"/>
                <a:gd name="T15" fmla="*/ 19 h 28"/>
                <a:gd name="T16" fmla="*/ 14 w 28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9" y="19"/>
                  </a:lnTo>
                  <a:lnTo>
                    <a:pt x="28" y="14"/>
                  </a:lnTo>
                  <a:lnTo>
                    <a:pt x="19" y="9"/>
                  </a:lnTo>
                  <a:lnTo>
                    <a:pt x="14" y="0"/>
                  </a:lnTo>
                  <a:lnTo>
                    <a:pt x="9" y="9"/>
                  </a:lnTo>
                  <a:lnTo>
                    <a:pt x="0" y="14"/>
                  </a:lnTo>
                  <a:lnTo>
                    <a:pt x="9" y="19"/>
                  </a:lnTo>
                  <a:lnTo>
                    <a:pt x="14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20" name="Freeform 67"/>
            <p:cNvSpPr/>
            <p:nvPr/>
          </p:nvSpPr>
          <p:spPr bwMode="auto">
            <a:xfrm>
              <a:off x="6572227" y="2718914"/>
              <a:ext cx="66921" cy="66920"/>
            </a:xfrm>
            <a:custGeom>
              <a:avLst/>
              <a:gdLst>
                <a:gd name="T0" fmla="*/ 22 w 43"/>
                <a:gd name="T1" fmla="*/ 0 h 43"/>
                <a:gd name="T2" fmla="*/ 15 w 43"/>
                <a:gd name="T3" fmla="*/ 14 h 43"/>
                <a:gd name="T4" fmla="*/ 0 w 43"/>
                <a:gd name="T5" fmla="*/ 21 h 43"/>
                <a:gd name="T6" fmla="*/ 15 w 43"/>
                <a:gd name="T7" fmla="*/ 29 h 43"/>
                <a:gd name="T8" fmla="*/ 22 w 43"/>
                <a:gd name="T9" fmla="*/ 43 h 43"/>
                <a:gd name="T10" fmla="*/ 29 w 43"/>
                <a:gd name="T11" fmla="*/ 29 h 43"/>
                <a:gd name="T12" fmla="*/ 43 w 43"/>
                <a:gd name="T13" fmla="*/ 21 h 43"/>
                <a:gd name="T14" fmla="*/ 29 w 43"/>
                <a:gd name="T15" fmla="*/ 14 h 43"/>
                <a:gd name="T16" fmla="*/ 22 w 43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3">
                  <a:moveTo>
                    <a:pt x="22" y="0"/>
                  </a:moveTo>
                  <a:lnTo>
                    <a:pt x="15" y="14"/>
                  </a:lnTo>
                  <a:lnTo>
                    <a:pt x="0" y="21"/>
                  </a:lnTo>
                  <a:lnTo>
                    <a:pt x="15" y="29"/>
                  </a:lnTo>
                  <a:lnTo>
                    <a:pt x="22" y="43"/>
                  </a:lnTo>
                  <a:lnTo>
                    <a:pt x="29" y="29"/>
                  </a:lnTo>
                  <a:lnTo>
                    <a:pt x="43" y="21"/>
                  </a:lnTo>
                  <a:lnTo>
                    <a:pt x="29" y="14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</p:grpSp>
      <p:grpSp>
        <p:nvGrpSpPr>
          <p:cNvPr id="39" name="组合 38"/>
          <p:cNvGrpSpPr/>
          <p:nvPr/>
        </p:nvGrpSpPr>
        <p:grpSpPr>
          <a:xfrm flipH="1">
            <a:off x="110237" y="1225970"/>
            <a:ext cx="4895989" cy="6919076"/>
            <a:chOff x="7292223" y="766308"/>
            <a:chExt cx="4190651" cy="6317018"/>
          </a:xfrm>
        </p:grpSpPr>
        <p:sp>
          <p:nvSpPr>
            <p:cNvPr id="40" name="矩形 39"/>
            <p:cNvSpPr/>
            <p:nvPr/>
          </p:nvSpPr>
          <p:spPr>
            <a:xfrm>
              <a:off x="7766207" y="1449591"/>
              <a:ext cx="2074633" cy="2816289"/>
            </a:xfrm>
            <a:prstGeom prst="rect">
              <a:avLst/>
            </a:prstGeom>
            <a:blipFill dpi="0"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223" y="766308"/>
              <a:ext cx="4190651" cy="6317018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760" y="1226185"/>
            <a:ext cx="7393940" cy="4833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快速认识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3372000" y="494170"/>
            <a:ext cx="8820000" cy="3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29633" y="384224"/>
            <a:ext cx="334709" cy="255891"/>
            <a:chOff x="6175373" y="2416993"/>
            <a:chExt cx="482451" cy="368842"/>
          </a:xfrm>
          <a:solidFill>
            <a:schemeClr val="bg1"/>
          </a:solidFill>
        </p:grpSpPr>
        <p:sp>
          <p:nvSpPr>
            <p:cNvPr id="15" name="Freeform 62"/>
            <p:cNvSpPr/>
            <p:nvPr/>
          </p:nvSpPr>
          <p:spPr bwMode="auto">
            <a:xfrm>
              <a:off x="6388584" y="2667557"/>
              <a:ext cx="155629" cy="96490"/>
            </a:xfrm>
            <a:custGeom>
              <a:avLst/>
              <a:gdLst>
                <a:gd name="T0" fmla="*/ 0 w 42"/>
                <a:gd name="T1" fmla="*/ 24 h 26"/>
                <a:gd name="T2" fmla="*/ 26 w 42"/>
                <a:gd name="T3" fmla="*/ 20 h 26"/>
                <a:gd name="T4" fmla="*/ 42 w 42"/>
                <a:gd name="T5" fmla="*/ 0 h 26"/>
                <a:gd name="T6" fmla="*/ 22 w 42"/>
                <a:gd name="T7" fmla="*/ 13 h 26"/>
                <a:gd name="T8" fmla="*/ 0 w 42"/>
                <a:gd name="T9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6">
                  <a:moveTo>
                    <a:pt x="0" y="24"/>
                  </a:moveTo>
                  <a:cubicBezTo>
                    <a:pt x="9" y="26"/>
                    <a:pt x="18" y="25"/>
                    <a:pt x="26" y="20"/>
                  </a:cubicBezTo>
                  <a:cubicBezTo>
                    <a:pt x="34" y="15"/>
                    <a:pt x="39" y="8"/>
                    <a:pt x="42" y="0"/>
                  </a:cubicBezTo>
                  <a:cubicBezTo>
                    <a:pt x="35" y="4"/>
                    <a:pt x="29" y="9"/>
                    <a:pt x="22" y="13"/>
                  </a:cubicBezTo>
                  <a:cubicBezTo>
                    <a:pt x="14" y="17"/>
                    <a:pt x="7" y="21"/>
                    <a:pt x="0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6" name="Freeform 63"/>
            <p:cNvSpPr/>
            <p:nvPr/>
          </p:nvSpPr>
          <p:spPr bwMode="auto">
            <a:xfrm>
              <a:off x="6175373" y="2468351"/>
              <a:ext cx="482451" cy="317484"/>
            </a:xfrm>
            <a:custGeom>
              <a:avLst/>
              <a:gdLst>
                <a:gd name="T0" fmla="*/ 117 w 131"/>
                <a:gd name="T1" fmla="*/ 33 h 86"/>
                <a:gd name="T2" fmla="*/ 127 w 131"/>
                <a:gd name="T3" fmla="*/ 6 h 86"/>
                <a:gd name="T4" fmla="*/ 113 w 131"/>
                <a:gd name="T5" fmla="*/ 0 h 86"/>
                <a:gd name="T6" fmla="*/ 83 w 131"/>
                <a:gd name="T7" fmla="*/ 7 h 86"/>
                <a:gd name="T8" fmla="*/ 91 w 131"/>
                <a:gd name="T9" fmla="*/ 13 h 86"/>
                <a:gd name="T10" fmla="*/ 113 w 131"/>
                <a:gd name="T11" fmla="*/ 8 h 86"/>
                <a:gd name="T12" fmla="*/ 120 w 131"/>
                <a:gd name="T13" fmla="*/ 10 h 86"/>
                <a:gd name="T14" fmla="*/ 111 w 131"/>
                <a:gd name="T15" fmla="*/ 28 h 86"/>
                <a:gd name="T16" fmla="*/ 73 w 131"/>
                <a:gd name="T17" fmla="*/ 57 h 86"/>
                <a:gd name="T18" fmla="*/ 17 w 131"/>
                <a:gd name="T19" fmla="*/ 78 h 86"/>
                <a:gd name="T20" fmla="*/ 10 w 131"/>
                <a:gd name="T21" fmla="*/ 76 h 86"/>
                <a:gd name="T22" fmla="*/ 20 w 131"/>
                <a:gd name="T23" fmla="*/ 58 h 86"/>
                <a:gd name="T24" fmla="*/ 26 w 131"/>
                <a:gd name="T25" fmla="*/ 52 h 86"/>
                <a:gd name="T26" fmla="*/ 25 w 131"/>
                <a:gd name="T27" fmla="*/ 42 h 86"/>
                <a:gd name="T28" fmla="*/ 14 w 131"/>
                <a:gd name="T29" fmla="*/ 53 h 86"/>
                <a:gd name="T30" fmla="*/ 3 w 131"/>
                <a:gd name="T31" fmla="*/ 80 h 86"/>
                <a:gd name="T32" fmla="*/ 17 w 131"/>
                <a:gd name="T33" fmla="*/ 86 h 86"/>
                <a:gd name="T34" fmla="*/ 78 w 131"/>
                <a:gd name="T35" fmla="*/ 64 h 86"/>
                <a:gd name="T36" fmla="*/ 117 w 131"/>
                <a:gd name="T37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1" h="86">
                  <a:moveTo>
                    <a:pt x="117" y="33"/>
                  </a:moveTo>
                  <a:cubicBezTo>
                    <a:pt x="127" y="22"/>
                    <a:pt x="131" y="12"/>
                    <a:pt x="127" y="6"/>
                  </a:cubicBezTo>
                  <a:cubicBezTo>
                    <a:pt x="125" y="2"/>
                    <a:pt x="120" y="0"/>
                    <a:pt x="113" y="0"/>
                  </a:cubicBezTo>
                  <a:cubicBezTo>
                    <a:pt x="105" y="0"/>
                    <a:pt x="95" y="3"/>
                    <a:pt x="83" y="7"/>
                  </a:cubicBezTo>
                  <a:cubicBezTo>
                    <a:pt x="86" y="9"/>
                    <a:pt x="89" y="11"/>
                    <a:pt x="91" y="13"/>
                  </a:cubicBezTo>
                  <a:cubicBezTo>
                    <a:pt x="100" y="10"/>
                    <a:pt x="107" y="8"/>
                    <a:pt x="113" y="8"/>
                  </a:cubicBezTo>
                  <a:cubicBezTo>
                    <a:pt x="117" y="8"/>
                    <a:pt x="119" y="9"/>
                    <a:pt x="120" y="10"/>
                  </a:cubicBezTo>
                  <a:cubicBezTo>
                    <a:pt x="121" y="12"/>
                    <a:pt x="120" y="17"/>
                    <a:pt x="111" y="28"/>
                  </a:cubicBezTo>
                  <a:cubicBezTo>
                    <a:pt x="102" y="37"/>
                    <a:pt x="89" y="48"/>
                    <a:pt x="73" y="57"/>
                  </a:cubicBezTo>
                  <a:cubicBezTo>
                    <a:pt x="52" y="70"/>
                    <a:pt x="30" y="78"/>
                    <a:pt x="17" y="78"/>
                  </a:cubicBezTo>
                  <a:cubicBezTo>
                    <a:pt x="14" y="78"/>
                    <a:pt x="11" y="77"/>
                    <a:pt x="10" y="76"/>
                  </a:cubicBezTo>
                  <a:cubicBezTo>
                    <a:pt x="9" y="74"/>
                    <a:pt x="10" y="69"/>
                    <a:pt x="20" y="58"/>
                  </a:cubicBezTo>
                  <a:cubicBezTo>
                    <a:pt x="22" y="56"/>
                    <a:pt x="24" y="54"/>
                    <a:pt x="26" y="52"/>
                  </a:cubicBezTo>
                  <a:cubicBezTo>
                    <a:pt x="26" y="49"/>
                    <a:pt x="25" y="45"/>
                    <a:pt x="25" y="42"/>
                  </a:cubicBezTo>
                  <a:cubicBezTo>
                    <a:pt x="21" y="46"/>
                    <a:pt x="17" y="49"/>
                    <a:pt x="14" y="53"/>
                  </a:cubicBezTo>
                  <a:cubicBezTo>
                    <a:pt x="3" y="64"/>
                    <a:pt x="0" y="74"/>
                    <a:pt x="3" y="80"/>
                  </a:cubicBezTo>
                  <a:cubicBezTo>
                    <a:pt x="6" y="84"/>
                    <a:pt x="11" y="86"/>
                    <a:pt x="17" y="86"/>
                  </a:cubicBezTo>
                  <a:cubicBezTo>
                    <a:pt x="31" y="86"/>
                    <a:pt x="55" y="77"/>
                    <a:pt x="78" y="64"/>
                  </a:cubicBezTo>
                  <a:cubicBezTo>
                    <a:pt x="93" y="54"/>
                    <a:pt x="107" y="43"/>
                    <a:pt x="117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7" name="Freeform 64"/>
            <p:cNvSpPr/>
            <p:nvPr/>
          </p:nvSpPr>
          <p:spPr bwMode="auto">
            <a:xfrm>
              <a:off x="6264081" y="2476132"/>
              <a:ext cx="280133" cy="247450"/>
            </a:xfrm>
            <a:custGeom>
              <a:avLst/>
              <a:gdLst>
                <a:gd name="T0" fmla="*/ 10 w 76"/>
                <a:gd name="T1" fmla="*/ 60 h 67"/>
                <a:gd name="T2" fmla="*/ 16 w 76"/>
                <a:gd name="T3" fmla="*/ 67 h 67"/>
                <a:gd name="T4" fmla="*/ 47 w 76"/>
                <a:gd name="T5" fmla="*/ 51 h 67"/>
                <a:gd name="T6" fmla="*/ 76 w 76"/>
                <a:gd name="T7" fmla="*/ 31 h 67"/>
                <a:gd name="T8" fmla="*/ 72 w 76"/>
                <a:gd name="T9" fmla="*/ 23 h 67"/>
                <a:gd name="T10" fmla="*/ 23 w 76"/>
                <a:gd name="T11" fmla="*/ 10 h 67"/>
                <a:gd name="T12" fmla="*/ 10 w 76"/>
                <a:gd name="T13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67">
                  <a:moveTo>
                    <a:pt x="10" y="60"/>
                  </a:moveTo>
                  <a:cubicBezTo>
                    <a:pt x="12" y="62"/>
                    <a:pt x="14" y="65"/>
                    <a:pt x="16" y="67"/>
                  </a:cubicBezTo>
                  <a:cubicBezTo>
                    <a:pt x="25" y="63"/>
                    <a:pt x="35" y="58"/>
                    <a:pt x="47" y="51"/>
                  </a:cubicBezTo>
                  <a:cubicBezTo>
                    <a:pt x="59" y="44"/>
                    <a:pt x="69" y="37"/>
                    <a:pt x="76" y="31"/>
                  </a:cubicBezTo>
                  <a:cubicBezTo>
                    <a:pt x="75" y="28"/>
                    <a:pt x="74" y="25"/>
                    <a:pt x="72" y="23"/>
                  </a:cubicBezTo>
                  <a:cubicBezTo>
                    <a:pt x="62" y="5"/>
                    <a:pt x="40" y="0"/>
                    <a:pt x="23" y="10"/>
                  </a:cubicBezTo>
                  <a:cubicBezTo>
                    <a:pt x="6" y="20"/>
                    <a:pt x="0" y="43"/>
                    <a:pt x="10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8" name="Freeform 65"/>
            <p:cNvSpPr/>
            <p:nvPr/>
          </p:nvSpPr>
          <p:spPr bwMode="auto">
            <a:xfrm>
              <a:off x="6194048" y="2435669"/>
              <a:ext cx="94934" cy="94933"/>
            </a:xfrm>
            <a:custGeom>
              <a:avLst/>
              <a:gdLst>
                <a:gd name="T0" fmla="*/ 31 w 61"/>
                <a:gd name="T1" fmla="*/ 61 h 61"/>
                <a:gd name="T2" fmla="*/ 40 w 61"/>
                <a:gd name="T3" fmla="*/ 42 h 61"/>
                <a:gd name="T4" fmla="*/ 61 w 61"/>
                <a:gd name="T5" fmla="*/ 31 h 61"/>
                <a:gd name="T6" fmla="*/ 40 w 61"/>
                <a:gd name="T7" fmla="*/ 21 h 61"/>
                <a:gd name="T8" fmla="*/ 31 w 61"/>
                <a:gd name="T9" fmla="*/ 0 h 61"/>
                <a:gd name="T10" fmla="*/ 21 w 61"/>
                <a:gd name="T11" fmla="*/ 21 h 61"/>
                <a:gd name="T12" fmla="*/ 0 w 61"/>
                <a:gd name="T13" fmla="*/ 31 h 61"/>
                <a:gd name="T14" fmla="*/ 21 w 61"/>
                <a:gd name="T15" fmla="*/ 42 h 61"/>
                <a:gd name="T16" fmla="*/ 31 w 61"/>
                <a:gd name="T1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1">
                  <a:moveTo>
                    <a:pt x="31" y="61"/>
                  </a:moveTo>
                  <a:lnTo>
                    <a:pt x="40" y="42"/>
                  </a:lnTo>
                  <a:lnTo>
                    <a:pt x="61" y="31"/>
                  </a:lnTo>
                  <a:lnTo>
                    <a:pt x="40" y="21"/>
                  </a:lnTo>
                  <a:lnTo>
                    <a:pt x="31" y="0"/>
                  </a:lnTo>
                  <a:lnTo>
                    <a:pt x="21" y="21"/>
                  </a:lnTo>
                  <a:lnTo>
                    <a:pt x="0" y="31"/>
                  </a:lnTo>
                  <a:lnTo>
                    <a:pt x="21" y="42"/>
                  </a:lnTo>
                  <a:lnTo>
                    <a:pt x="31" y="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9" name="Freeform 66"/>
            <p:cNvSpPr/>
            <p:nvPr/>
          </p:nvSpPr>
          <p:spPr bwMode="auto">
            <a:xfrm>
              <a:off x="6323220" y="2416993"/>
              <a:ext cx="43576" cy="43576"/>
            </a:xfrm>
            <a:custGeom>
              <a:avLst/>
              <a:gdLst>
                <a:gd name="T0" fmla="*/ 14 w 28"/>
                <a:gd name="T1" fmla="*/ 28 h 28"/>
                <a:gd name="T2" fmla="*/ 19 w 28"/>
                <a:gd name="T3" fmla="*/ 19 h 28"/>
                <a:gd name="T4" fmla="*/ 28 w 28"/>
                <a:gd name="T5" fmla="*/ 14 h 28"/>
                <a:gd name="T6" fmla="*/ 19 w 28"/>
                <a:gd name="T7" fmla="*/ 9 h 28"/>
                <a:gd name="T8" fmla="*/ 14 w 28"/>
                <a:gd name="T9" fmla="*/ 0 h 28"/>
                <a:gd name="T10" fmla="*/ 9 w 28"/>
                <a:gd name="T11" fmla="*/ 9 h 28"/>
                <a:gd name="T12" fmla="*/ 0 w 28"/>
                <a:gd name="T13" fmla="*/ 14 h 28"/>
                <a:gd name="T14" fmla="*/ 9 w 28"/>
                <a:gd name="T15" fmla="*/ 19 h 28"/>
                <a:gd name="T16" fmla="*/ 14 w 28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9" y="19"/>
                  </a:lnTo>
                  <a:lnTo>
                    <a:pt x="28" y="14"/>
                  </a:lnTo>
                  <a:lnTo>
                    <a:pt x="19" y="9"/>
                  </a:lnTo>
                  <a:lnTo>
                    <a:pt x="14" y="0"/>
                  </a:lnTo>
                  <a:lnTo>
                    <a:pt x="9" y="9"/>
                  </a:lnTo>
                  <a:lnTo>
                    <a:pt x="0" y="14"/>
                  </a:lnTo>
                  <a:lnTo>
                    <a:pt x="9" y="19"/>
                  </a:lnTo>
                  <a:lnTo>
                    <a:pt x="14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20" name="Freeform 67"/>
            <p:cNvSpPr/>
            <p:nvPr/>
          </p:nvSpPr>
          <p:spPr bwMode="auto">
            <a:xfrm>
              <a:off x="6572227" y="2718914"/>
              <a:ext cx="66921" cy="66920"/>
            </a:xfrm>
            <a:custGeom>
              <a:avLst/>
              <a:gdLst>
                <a:gd name="T0" fmla="*/ 22 w 43"/>
                <a:gd name="T1" fmla="*/ 0 h 43"/>
                <a:gd name="T2" fmla="*/ 15 w 43"/>
                <a:gd name="T3" fmla="*/ 14 h 43"/>
                <a:gd name="T4" fmla="*/ 0 w 43"/>
                <a:gd name="T5" fmla="*/ 21 h 43"/>
                <a:gd name="T6" fmla="*/ 15 w 43"/>
                <a:gd name="T7" fmla="*/ 29 h 43"/>
                <a:gd name="T8" fmla="*/ 22 w 43"/>
                <a:gd name="T9" fmla="*/ 43 h 43"/>
                <a:gd name="T10" fmla="*/ 29 w 43"/>
                <a:gd name="T11" fmla="*/ 29 h 43"/>
                <a:gd name="T12" fmla="*/ 43 w 43"/>
                <a:gd name="T13" fmla="*/ 21 h 43"/>
                <a:gd name="T14" fmla="*/ 29 w 43"/>
                <a:gd name="T15" fmla="*/ 14 h 43"/>
                <a:gd name="T16" fmla="*/ 22 w 43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3">
                  <a:moveTo>
                    <a:pt x="22" y="0"/>
                  </a:moveTo>
                  <a:lnTo>
                    <a:pt x="15" y="14"/>
                  </a:lnTo>
                  <a:lnTo>
                    <a:pt x="0" y="21"/>
                  </a:lnTo>
                  <a:lnTo>
                    <a:pt x="15" y="29"/>
                  </a:lnTo>
                  <a:lnTo>
                    <a:pt x="22" y="43"/>
                  </a:lnTo>
                  <a:lnTo>
                    <a:pt x="29" y="29"/>
                  </a:lnTo>
                  <a:lnTo>
                    <a:pt x="43" y="21"/>
                  </a:lnTo>
                  <a:lnTo>
                    <a:pt x="29" y="14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</p:grpSp>
      <p:grpSp>
        <p:nvGrpSpPr>
          <p:cNvPr id="39" name="组合 38"/>
          <p:cNvGrpSpPr/>
          <p:nvPr/>
        </p:nvGrpSpPr>
        <p:grpSpPr>
          <a:xfrm flipH="1">
            <a:off x="110237" y="1225970"/>
            <a:ext cx="4895989" cy="6919076"/>
            <a:chOff x="7292223" y="766308"/>
            <a:chExt cx="4190651" cy="6317018"/>
          </a:xfrm>
        </p:grpSpPr>
        <p:sp>
          <p:nvSpPr>
            <p:cNvPr id="40" name="矩形 39"/>
            <p:cNvSpPr/>
            <p:nvPr/>
          </p:nvSpPr>
          <p:spPr>
            <a:xfrm>
              <a:off x="7766207" y="1449591"/>
              <a:ext cx="2074633" cy="2816289"/>
            </a:xfrm>
            <a:prstGeom prst="rect">
              <a:avLst/>
            </a:prstGeom>
            <a:blipFill dpi="0"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223" y="766308"/>
              <a:ext cx="4190651" cy="6317018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5" y="1894840"/>
            <a:ext cx="6940550" cy="3437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快速认识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3372000" y="494170"/>
            <a:ext cx="8820000" cy="3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29633" y="384224"/>
            <a:ext cx="334709" cy="255891"/>
            <a:chOff x="6175373" y="2416993"/>
            <a:chExt cx="482451" cy="368842"/>
          </a:xfrm>
          <a:solidFill>
            <a:schemeClr val="bg1"/>
          </a:solidFill>
        </p:grpSpPr>
        <p:sp>
          <p:nvSpPr>
            <p:cNvPr id="15" name="Freeform 62"/>
            <p:cNvSpPr/>
            <p:nvPr/>
          </p:nvSpPr>
          <p:spPr bwMode="auto">
            <a:xfrm>
              <a:off x="6388584" y="2667557"/>
              <a:ext cx="155629" cy="96490"/>
            </a:xfrm>
            <a:custGeom>
              <a:avLst/>
              <a:gdLst>
                <a:gd name="T0" fmla="*/ 0 w 42"/>
                <a:gd name="T1" fmla="*/ 24 h 26"/>
                <a:gd name="T2" fmla="*/ 26 w 42"/>
                <a:gd name="T3" fmla="*/ 20 h 26"/>
                <a:gd name="T4" fmla="*/ 42 w 42"/>
                <a:gd name="T5" fmla="*/ 0 h 26"/>
                <a:gd name="T6" fmla="*/ 22 w 42"/>
                <a:gd name="T7" fmla="*/ 13 h 26"/>
                <a:gd name="T8" fmla="*/ 0 w 42"/>
                <a:gd name="T9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6">
                  <a:moveTo>
                    <a:pt x="0" y="24"/>
                  </a:moveTo>
                  <a:cubicBezTo>
                    <a:pt x="9" y="26"/>
                    <a:pt x="18" y="25"/>
                    <a:pt x="26" y="20"/>
                  </a:cubicBezTo>
                  <a:cubicBezTo>
                    <a:pt x="34" y="15"/>
                    <a:pt x="39" y="8"/>
                    <a:pt x="42" y="0"/>
                  </a:cubicBezTo>
                  <a:cubicBezTo>
                    <a:pt x="35" y="4"/>
                    <a:pt x="29" y="9"/>
                    <a:pt x="22" y="13"/>
                  </a:cubicBezTo>
                  <a:cubicBezTo>
                    <a:pt x="14" y="17"/>
                    <a:pt x="7" y="21"/>
                    <a:pt x="0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6" name="Freeform 63"/>
            <p:cNvSpPr/>
            <p:nvPr/>
          </p:nvSpPr>
          <p:spPr bwMode="auto">
            <a:xfrm>
              <a:off x="6175373" y="2468351"/>
              <a:ext cx="482451" cy="317484"/>
            </a:xfrm>
            <a:custGeom>
              <a:avLst/>
              <a:gdLst>
                <a:gd name="T0" fmla="*/ 117 w 131"/>
                <a:gd name="T1" fmla="*/ 33 h 86"/>
                <a:gd name="T2" fmla="*/ 127 w 131"/>
                <a:gd name="T3" fmla="*/ 6 h 86"/>
                <a:gd name="T4" fmla="*/ 113 w 131"/>
                <a:gd name="T5" fmla="*/ 0 h 86"/>
                <a:gd name="T6" fmla="*/ 83 w 131"/>
                <a:gd name="T7" fmla="*/ 7 h 86"/>
                <a:gd name="T8" fmla="*/ 91 w 131"/>
                <a:gd name="T9" fmla="*/ 13 h 86"/>
                <a:gd name="T10" fmla="*/ 113 w 131"/>
                <a:gd name="T11" fmla="*/ 8 h 86"/>
                <a:gd name="T12" fmla="*/ 120 w 131"/>
                <a:gd name="T13" fmla="*/ 10 h 86"/>
                <a:gd name="T14" fmla="*/ 111 w 131"/>
                <a:gd name="T15" fmla="*/ 28 h 86"/>
                <a:gd name="T16" fmla="*/ 73 w 131"/>
                <a:gd name="T17" fmla="*/ 57 h 86"/>
                <a:gd name="T18" fmla="*/ 17 w 131"/>
                <a:gd name="T19" fmla="*/ 78 h 86"/>
                <a:gd name="T20" fmla="*/ 10 w 131"/>
                <a:gd name="T21" fmla="*/ 76 h 86"/>
                <a:gd name="T22" fmla="*/ 20 w 131"/>
                <a:gd name="T23" fmla="*/ 58 h 86"/>
                <a:gd name="T24" fmla="*/ 26 w 131"/>
                <a:gd name="T25" fmla="*/ 52 h 86"/>
                <a:gd name="T26" fmla="*/ 25 w 131"/>
                <a:gd name="T27" fmla="*/ 42 h 86"/>
                <a:gd name="T28" fmla="*/ 14 w 131"/>
                <a:gd name="T29" fmla="*/ 53 h 86"/>
                <a:gd name="T30" fmla="*/ 3 w 131"/>
                <a:gd name="T31" fmla="*/ 80 h 86"/>
                <a:gd name="T32" fmla="*/ 17 w 131"/>
                <a:gd name="T33" fmla="*/ 86 h 86"/>
                <a:gd name="T34" fmla="*/ 78 w 131"/>
                <a:gd name="T35" fmla="*/ 64 h 86"/>
                <a:gd name="T36" fmla="*/ 117 w 131"/>
                <a:gd name="T37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1" h="86">
                  <a:moveTo>
                    <a:pt x="117" y="33"/>
                  </a:moveTo>
                  <a:cubicBezTo>
                    <a:pt x="127" y="22"/>
                    <a:pt x="131" y="12"/>
                    <a:pt x="127" y="6"/>
                  </a:cubicBezTo>
                  <a:cubicBezTo>
                    <a:pt x="125" y="2"/>
                    <a:pt x="120" y="0"/>
                    <a:pt x="113" y="0"/>
                  </a:cubicBezTo>
                  <a:cubicBezTo>
                    <a:pt x="105" y="0"/>
                    <a:pt x="95" y="3"/>
                    <a:pt x="83" y="7"/>
                  </a:cubicBezTo>
                  <a:cubicBezTo>
                    <a:pt x="86" y="9"/>
                    <a:pt x="89" y="11"/>
                    <a:pt x="91" y="13"/>
                  </a:cubicBezTo>
                  <a:cubicBezTo>
                    <a:pt x="100" y="10"/>
                    <a:pt x="107" y="8"/>
                    <a:pt x="113" y="8"/>
                  </a:cubicBezTo>
                  <a:cubicBezTo>
                    <a:pt x="117" y="8"/>
                    <a:pt x="119" y="9"/>
                    <a:pt x="120" y="10"/>
                  </a:cubicBezTo>
                  <a:cubicBezTo>
                    <a:pt x="121" y="12"/>
                    <a:pt x="120" y="17"/>
                    <a:pt x="111" y="28"/>
                  </a:cubicBezTo>
                  <a:cubicBezTo>
                    <a:pt x="102" y="37"/>
                    <a:pt x="89" y="48"/>
                    <a:pt x="73" y="57"/>
                  </a:cubicBezTo>
                  <a:cubicBezTo>
                    <a:pt x="52" y="70"/>
                    <a:pt x="30" y="78"/>
                    <a:pt x="17" y="78"/>
                  </a:cubicBezTo>
                  <a:cubicBezTo>
                    <a:pt x="14" y="78"/>
                    <a:pt x="11" y="77"/>
                    <a:pt x="10" y="76"/>
                  </a:cubicBezTo>
                  <a:cubicBezTo>
                    <a:pt x="9" y="74"/>
                    <a:pt x="10" y="69"/>
                    <a:pt x="20" y="58"/>
                  </a:cubicBezTo>
                  <a:cubicBezTo>
                    <a:pt x="22" y="56"/>
                    <a:pt x="24" y="54"/>
                    <a:pt x="26" y="52"/>
                  </a:cubicBezTo>
                  <a:cubicBezTo>
                    <a:pt x="26" y="49"/>
                    <a:pt x="25" y="45"/>
                    <a:pt x="25" y="42"/>
                  </a:cubicBezTo>
                  <a:cubicBezTo>
                    <a:pt x="21" y="46"/>
                    <a:pt x="17" y="49"/>
                    <a:pt x="14" y="53"/>
                  </a:cubicBezTo>
                  <a:cubicBezTo>
                    <a:pt x="3" y="64"/>
                    <a:pt x="0" y="74"/>
                    <a:pt x="3" y="80"/>
                  </a:cubicBezTo>
                  <a:cubicBezTo>
                    <a:pt x="6" y="84"/>
                    <a:pt x="11" y="86"/>
                    <a:pt x="17" y="86"/>
                  </a:cubicBezTo>
                  <a:cubicBezTo>
                    <a:pt x="31" y="86"/>
                    <a:pt x="55" y="77"/>
                    <a:pt x="78" y="64"/>
                  </a:cubicBezTo>
                  <a:cubicBezTo>
                    <a:pt x="93" y="54"/>
                    <a:pt x="107" y="43"/>
                    <a:pt x="117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7" name="Freeform 64"/>
            <p:cNvSpPr/>
            <p:nvPr/>
          </p:nvSpPr>
          <p:spPr bwMode="auto">
            <a:xfrm>
              <a:off x="6264081" y="2476132"/>
              <a:ext cx="280133" cy="247450"/>
            </a:xfrm>
            <a:custGeom>
              <a:avLst/>
              <a:gdLst>
                <a:gd name="T0" fmla="*/ 10 w 76"/>
                <a:gd name="T1" fmla="*/ 60 h 67"/>
                <a:gd name="T2" fmla="*/ 16 w 76"/>
                <a:gd name="T3" fmla="*/ 67 h 67"/>
                <a:gd name="T4" fmla="*/ 47 w 76"/>
                <a:gd name="T5" fmla="*/ 51 h 67"/>
                <a:gd name="T6" fmla="*/ 76 w 76"/>
                <a:gd name="T7" fmla="*/ 31 h 67"/>
                <a:gd name="T8" fmla="*/ 72 w 76"/>
                <a:gd name="T9" fmla="*/ 23 h 67"/>
                <a:gd name="T10" fmla="*/ 23 w 76"/>
                <a:gd name="T11" fmla="*/ 10 h 67"/>
                <a:gd name="T12" fmla="*/ 10 w 76"/>
                <a:gd name="T13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67">
                  <a:moveTo>
                    <a:pt x="10" y="60"/>
                  </a:moveTo>
                  <a:cubicBezTo>
                    <a:pt x="12" y="62"/>
                    <a:pt x="14" y="65"/>
                    <a:pt x="16" y="67"/>
                  </a:cubicBezTo>
                  <a:cubicBezTo>
                    <a:pt x="25" y="63"/>
                    <a:pt x="35" y="58"/>
                    <a:pt x="47" y="51"/>
                  </a:cubicBezTo>
                  <a:cubicBezTo>
                    <a:pt x="59" y="44"/>
                    <a:pt x="69" y="37"/>
                    <a:pt x="76" y="31"/>
                  </a:cubicBezTo>
                  <a:cubicBezTo>
                    <a:pt x="75" y="28"/>
                    <a:pt x="74" y="25"/>
                    <a:pt x="72" y="23"/>
                  </a:cubicBezTo>
                  <a:cubicBezTo>
                    <a:pt x="62" y="5"/>
                    <a:pt x="40" y="0"/>
                    <a:pt x="23" y="10"/>
                  </a:cubicBezTo>
                  <a:cubicBezTo>
                    <a:pt x="6" y="20"/>
                    <a:pt x="0" y="43"/>
                    <a:pt x="10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8" name="Freeform 65"/>
            <p:cNvSpPr/>
            <p:nvPr/>
          </p:nvSpPr>
          <p:spPr bwMode="auto">
            <a:xfrm>
              <a:off x="6194048" y="2435669"/>
              <a:ext cx="94934" cy="94933"/>
            </a:xfrm>
            <a:custGeom>
              <a:avLst/>
              <a:gdLst>
                <a:gd name="T0" fmla="*/ 31 w 61"/>
                <a:gd name="T1" fmla="*/ 61 h 61"/>
                <a:gd name="T2" fmla="*/ 40 w 61"/>
                <a:gd name="T3" fmla="*/ 42 h 61"/>
                <a:gd name="T4" fmla="*/ 61 w 61"/>
                <a:gd name="T5" fmla="*/ 31 h 61"/>
                <a:gd name="T6" fmla="*/ 40 w 61"/>
                <a:gd name="T7" fmla="*/ 21 h 61"/>
                <a:gd name="T8" fmla="*/ 31 w 61"/>
                <a:gd name="T9" fmla="*/ 0 h 61"/>
                <a:gd name="T10" fmla="*/ 21 w 61"/>
                <a:gd name="T11" fmla="*/ 21 h 61"/>
                <a:gd name="T12" fmla="*/ 0 w 61"/>
                <a:gd name="T13" fmla="*/ 31 h 61"/>
                <a:gd name="T14" fmla="*/ 21 w 61"/>
                <a:gd name="T15" fmla="*/ 42 h 61"/>
                <a:gd name="T16" fmla="*/ 31 w 61"/>
                <a:gd name="T1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1">
                  <a:moveTo>
                    <a:pt x="31" y="61"/>
                  </a:moveTo>
                  <a:lnTo>
                    <a:pt x="40" y="42"/>
                  </a:lnTo>
                  <a:lnTo>
                    <a:pt x="61" y="31"/>
                  </a:lnTo>
                  <a:lnTo>
                    <a:pt x="40" y="21"/>
                  </a:lnTo>
                  <a:lnTo>
                    <a:pt x="31" y="0"/>
                  </a:lnTo>
                  <a:lnTo>
                    <a:pt x="21" y="21"/>
                  </a:lnTo>
                  <a:lnTo>
                    <a:pt x="0" y="31"/>
                  </a:lnTo>
                  <a:lnTo>
                    <a:pt x="21" y="42"/>
                  </a:lnTo>
                  <a:lnTo>
                    <a:pt x="31" y="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9" name="Freeform 66"/>
            <p:cNvSpPr/>
            <p:nvPr/>
          </p:nvSpPr>
          <p:spPr bwMode="auto">
            <a:xfrm>
              <a:off x="6323220" y="2416993"/>
              <a:ext cx="43576" cy="43576"/>
            </a:xfrm>
            <a:custGeom>
              <a:avLst/>
              <a:gdLst>
                <a:gd name="T0" fmla="*/ 14 w 28"/>
                <a:gd name="T1" fmla="*/ 28 h 28"/>
                <a:gd name="T2" fmla="*/ 19 w 28"/>
                <a:gd name="T3" fmla="*/ 19 h 28"/>
                <a:gd name="T4" fmla="*/ 28 w 28"/>
                <a:gd name="T5" fmla="*/ 14 h 28"/>
                <a:gd name="T6" fmla="*/ 19 w 28"/>
                <a:gd name="T7" fmla="*/ 9 h 28"/>
                <a:gd name="T8" fmla="*/ 14 w 28"/>
                <a:gd name="T9" fmla="*/ 0 h 28"/>
                <a:gd name="T10" fmla="*/ 9 w 28"/>
                <a:gd name="T11" fmla="*/ 9 h 28"/>
                <a:gd name="T12" fmla="*/ 0 w 28"/>
                <a:gd name="T13" fmla="*/ 14 h 28"/>
                <a:gd name="T14" fmla="*/ 9 w 28"/>
                <a:gd name="T15" fmla="*/ 19 h 28"/>
                <a:gd name="T16" fmla="*/ 14 w 28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9" y="19"/>
                  </a:lnTo>
                  <a:lnTo>
                    <a:pt x="28" y="14"/>
                  </a:lnTo>
                  <a:lnTo>
                    <a:pt x="19" y="9"/>
                  </a:lnTo>
                  <a:lnTo>
                    <a:pt x="14" y="0"/>
                  </a:lnTo>
                  <a:lnTo>
                    <a:pt x="9" y="9"/>
                  </a:lnTo>
                  <a:lnTo>
                    <a:pt x="0" y="14"/>
                  </a:lnTo>
                  <a:lnTo>
                    <a:pt x="9" y="19"/>
                  </a:lnTo>
                  <a:lnTo>
                    <a:pt x="14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20" name="Freeform 67"/>
            <p:cNvSpPr/>
            <p:nvPr/>
          </p:nvSpPr>
          <p:spPr bwMode="auto">
            <a:xfrm>
              <a:off x="6572227" y="2718914"/>
              <a:ext cx="66921" cy="66920"/>
            </a:xfrm>
            <a:custGeom>
              <a:avLst/>
              <a:gdLst>
                <a:gd name="T0" fmla="*/ 22 w 43"/>
                <a:gd name="T1" fmla="*/ 0 h 43"/>
                <a:gd name="T2" fmla="*/ 15 w 43"/>
                <a:gd name="T3" fmla="*/ 14 h 43"/>
                <a:gd name="T4" fmla="*/ 0 w 43"/>
                <a:gd name="T5" fmla="*/ 21 h 43"/>
                <a:gd name="T6" fmla="*/ 15 w 43"/>
                <a:gd name="T7" fmla="*/ 29 h 43"/>
                <a:gd name="T8" fmla="*/ 22 w 43"/>
                <a:gd name="T9" fmla="*/ 43 h 43"/>
                <a:gd name="T10" fmla="*/ 29 w 43"/>
                <a:gd name="T11" fmla="*/ 29 h 43"/>
                <a:gd name="T12" fmla="*/ 43 w 43"/>
                <a:gd name="T13" fmla="*/ 21 h 43"/>
                <a:gd name="T14" fmla="*/ 29 w 43"/>
                <a:gd name="T15" fmla="*/ 14 h 43"/>
                <a:gd name="T16" fmla="*/ 22 w 43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3">
                  <a:moveTo>
                    <a:pt x="22" y="0"/>
                  </a:moveTo>
                  <a:lnTo>
                    <a:pt x="15" y="14"/>
                  </a:lnTo>
                  <a:lnTo>
                    <a:pt x="0" y="21"/>
                  </a:lnTo>
                  <a:lnTo>
                    <a:pt x="15" y="29"/>
                  </a:lnTo>
                  <a:lnTo>
                    <a:pt x="22" y="43"/>
                  </a:lnTo>
                  <a:lnTo>
                    <a:pt x="29" y="29"/>
                  </a:lnTo>
                  <a:lnTo>
                    <a:pt x="43" y="21"/>
                  </a:lnTo>
                  <a:lnTo>
                    <a:pt x="29" y="14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</p:grpSp>
      <p:grpSp>
        <p:nvGrpSpPr>
          <p:cNvPr id="39" name="组合 38"/>
          <p:cNvGrpSpPr/>
          <p:nvPr/>
        </p:nvGrpSpPr>
        <p:grpSpPr>
          <a:xfrm flipH="1">
            <a:off x="110237" y="1225970"/>
            <a:ext cx="4895989" cy="6919076"/>
            <a:chOff x="7292223" y="766308"/>
            <a:chExt cx="4190651" cy="6317018"/>
          </a:xfrm>
        </p:grpSpPr>
        <p:sp>
          <p:nvSpPr>
            <p:cNvPr id="40" name="矩形 39"/>
            <p:cNvSpPr/>
            <p:nvPr/>
          </p:nvSpPr>
          <p:spPr>
            <a:xfrm>
              <a:off x="7766207" y="1449591"/>
              <a:ext cx="2074633" cy="2816289"/>
            </a:xfrm>
            <a:prstGeom prst="rect">
              <a:avLst/>
            </a:prstGeom>
            <a:blipFill dpi="0"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223" y="766308"/>
              <a:ext cx="4190651" cy="6317018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115" y="1621790"/>
            <a:ext cx="7194550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271462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生命之树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3602355" y="478790"/>
            <a:ext cx="8589645" cy="844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171"/>
          <p:cNvSpPr>
            <a:spLocks noEditPoints="1"/>
          </p:cNvSpPr>
          <p:nvPr/>
        </p:nvSpPr>
        <p:spPr bwMode="auto">
          <a:xfrm>
            <a:off x="187459" y="360114"/>
            <a:ext cx="368567" cy="340112"/>
          </a:xfrm>
          <a:custGeom>
            <a:avLst/>
            <a:gdLst>
              <a:gd name="T0" fmla="*/ 224 w 272"/>
              <a:gd name="T1" fmla="*/ 66 h 251"/>
              <a:gd name="T2" fmla="*/ 224 w 272"/>
              <a:gd name="T3" fmla="*/ 5 h 251"/>
              <a:gd name="T4" fmla="*/ 189 w 272"/>
              <a:gd name="T5" fmla="*/ 5 h 251"/>
              <a:gd name="T6" fmla="*/ 189 w 272"/>
              <a:gd name="T7" fmla="*/ 40 h 251"/>
              <a:gd name="T8" fmla="*/ 136 w 272"/>
              <a:gd name="T9" fmla="*/ 0 h 251"/>
              <a:gd name="T10" fmla="*/ 0 w 272"/>
              <a:gd name="T11" fmla="*/ 106 h 251"/>
              <a:gd name="T12" fmla="*/ 22 w 272"/>
              <a:gd name="T13" fmla="*/ 132 h 251"/>
              <a:gd name="T14" fmla="*/ 35 w 272"/>
              <a:gd name="T15" fmla="*/ 124 h 251"/>
              <a:gd name="T16" fmla="*/ 35 w 272"/>
              <a:gd name="T17" fmla="*/ 251 h 251"/>
              <a:gd name="T18" fmla="*/ 237 w 272"/>
              <a:gd name="T19" fmla="*/ 251 h 251"/>
              <a:gd name="T20" fmla="*/ 237 w 272"/>
              <a:gd name="T21" fmla="*/ 124 h 251"/>
              <a:gd name="T22" fmla="*/ 250 w 272"/>
              <a:gd name="T23" fmla="*/ 132 h 251"/>
              <a:gd name="T24" fmla="*/ 272 w 272"/>
              <a:gd name="T25" fmla="*/ 106 h 251"/>
              <a:gd name="T26" fmla="*/ 224 w 272"/>
              <a:gd name="T27" fmla="*/ 66 h 251"/>
              <a:gd name="T28" fmla="*/ 215 w 272"/>
              <a:gd name="T29" fmla="*/ 234 h 251"/>
              <a:gd name="T30" fmla="*/ 171 w 272"/>
              <a:gd name="T31" fmla="*/ 234 h 251"/>
              <a:gd name="T32" fmla="*/ 171 w 272"/>
              <a:gd name="T33" fmla="*/ 159 h 251"/>
              <a:gd name="T34" fmla="*/ 101 w 272"/>
              <a:gd name="T35" fmla="*/ 159 h 251"/>
              <a:gd name="T36" fmla="*/ 101 w 272"/>
              <a:gd name="T37" fmla="*/ 234 h 251"/>
              <a:gd name="T38" fmla="*/ 57 w 272"/>
              <a:gd name="T39" fmla="*/ 234 h 251"/>
              <a:gd name="T40" fmla="*/ 57 w 272"/>
              <a:gd name="T41" fmla="*/ 110 h 251"/>
              <a:gd name="T42" fmla="*/ 136 w 272"/>
              <a:gd name="T43" fmla="*/ 49 h 251"/>
              <a:gd name="T44" fmla="*/ 215 w 272"/>
              <a:gd name="T45" fmla="*/ 110 h 251"/>
              <a:gd name="T46" fmla="*/ 215 w 272"/>
              <a:gd name="T47" fmla="*/ 234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2" h="251">
                <a:moveTo>
                  <a:pt x="224" y="66"/>
                </a:moveTo>
                <a:lnTo>
                  <a:pt x="224" y="5"/>
                </a:lnTo>
                <a:lnTo>
                  <a:pt x="189" y="5"/>
                </a:lnTo>
                <a:lnTo>
                  <a:pt x="189" y="40"/>
                </a:lnTo>
                <a:lnTo>
                  <a:pt x="136" y="0"/>
                </a:lnTo>
                <a:lnTo>
                  <a:pt x="0" y="106"/>
                </a:lnTo>
                <a:lnTo>
                  <a:pt x="22" y="132"/>
                </a:lnTo>
                <a:lnTo>
                  <a:pt x="35" y="124"/>
                </a:lnTo>
                <a:lnTo>
                  <a:pt x="35" y="251"/>
                </a:lnTo>
                <a:lnTo>
                  <a:pt x="237" y="251"/>
                </a:lnTo>
                <a:lnTo>
                  <a:pt x="237" y="124"/>
                </a:lnTo>
                <a:lnTo>
                  <a:pt x="250" y="132"/>
                </a:lnTo>
                <a:lnTo>
                  <a:pt x="272" y="106"/>
                </a:lnTo>
                <a:lnTo>
                  <a:pt x="224" y="66"/>
                </a:lnTo>
                <a:close/>
                <a:moveTo>
                  <a:pt x="215" y="234"/>
                </a:moveTo>
                <a:lnTo>
                  <a:pt x="171" y="234"/>
                </a:lnTo>
                <a:lnTo>
                  <a:pt x="171" y="159"/>
                </a:lnTo>
                <a:lnTo>
                  <a:pt x="101" y="159"/>
                </a:lnTo>
                <a:lnTo>
                  <a:pt x="101" y="234"/>
                </a:lnTo>
                <a:lnTo>
                  <a:pt x="57" y="234"/>
                </a:lnTo>
                <a:lnTo>
                  <a:pt x="57" y="110"/>
                </a:lnTo>
                <a:lnTo>
                  <a:pt x="136" y="49"/>
                </a:lnTo>
                <a:lnTo>
                  <a:pt x="215" y="110"/>
                </a:lnTo>
                <a:lnTo>
                  <a:pt x="215" y="2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/>
          <a:lstStyle/>
          <a:p>
            <a:endParaRPr lang="zh-CN" altLang="en-US" sz="1765"/>
          </a:p>
        </p:txBody>
      </p:sp>
      <p:grpSp>
        <p:nvGrpSpPr>
          <p:cNvPr id="13" name="组合 12"/>
          <p:cNvGrpSpPr/>
          <p:nvPr/>
        </p:nvGrpSpPr>
        <p:grpSpPr>
          <a:xfrm>
            <a:off x="7165531" y="1920467"/>
            <a:ext cx="3978530" cy="1013821"/>
            <a:chOff x="977174" y="4276410"/>
            <a:chExt cx="3978530" cy="1013821"/>
          </a:xfrm>
        </p:grpSpPr>
        <p:sp>
          <p:nvSpPr>
            <p:cNvPr id="14" name="TextBox 54"/>
            <p:cNvSpPr txBox="1"/>
            <p:nvPr/>
          </p:nvSpPr>
          <p:spPr>
            <a:xfrm>
              <a:off x="977174" y="4645071"/>
              <a:ext cx="397853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根据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AOP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Aliance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规范，采用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Proxy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模式构建，与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IoC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容器结合，形成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Spring AOP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体系。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5" name="文本框 37"/>
            <p:cNvSpPr txBox="1"/>
            <p:nvPr/>
          </p:nvSpPr>
          <p:spPr>
            <a:xfrm>
              <a:off x="977174" y="4276410"/>
              <a:ext cx="10191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AOP</a:t>
              </a:r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</a:t>
              </a: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165531" y="790476"/>
            <a:ext cx="3978530" cy="1013821"/>
            <a:chOff x="977174" y="4276410"/>
            <a:chExt cx="3978530" cy="1013821"/>
          </a:xfrm>
        </p:grpSpPr>
        <p:sp>
          <p:nvSpPr>
            <p:cNvPr id="17" name="TextBox 54"/>
            <p:cNvSpPr txBox="1"/>
            <p:nvPr/>
          </p:nvSpPr>
          <p:spPr>
            <a:xfrm>
              <a:off x="977174" y="4645071"/>
              <a:ext cx="397853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整个框架的基础，提供了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IoC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容器实现，帮助我们以依赖注入方式管理对象之间的依赖关系。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77174" y="4276410"/>
              <a:ext cx="14503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核心模块</a:t>
              </a: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299436" y="3331623"/>
            <a:ext cx="2150687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最开始是解释型语言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165531" y="3069858"/>
            <a:ext cx="3978530" cy="1258931"/>
            <a:chOff x="977174" y="5459415"/>
            <a:chExt cx="3978530" cy="1258931"/>
          </a:xfrm>
        </p:grpSpPr>
        <p:sp>
          <p:nvSpPr>
            <p:cNvPr id="21" name="TextBox 54"/>
            <p:cNvSpPr txBox="1"/>
            <p:nvPr/>
          </p:nvSpPr>
          <p:spPr>
            <a:xfrm>
              <a:off x="977174" y="5796326"/>
              <a:ext cx="397853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在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Core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核心模块和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AOP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模块的基础上，提供的数据访问和事务管理的服务，如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ORM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框架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Hibmate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、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JPA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等。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Spring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框架中的事务管理抽象层是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Spring AOP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的最佳实践。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22" name="文本框 37"/>
            <p:cNvSpPr txBox="1"/>
            <p:nvPr/>
          </p:nvSpPr>
          <p:spPr>
            <a:xfrm>
              <a:off x="977174" y="5459415"/>
              <a:ext cx="28892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 JDBC</a:t>
              </a:r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与其他</a:t>
              </a:r>
              <a:r>
                <a:rPr lang="en-US" altLang="zh-CN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ORM</a:t>
              </a:r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</a:t>
              </a: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325" y="1333500"/>
            <a:ext cx="6062345" cy="4826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165531" y="4432527"/>
            <a:ext cx="3978530" cy="1013821"/>
            <a:chOff x="977174" y="4276410"/>
            <a:chExt cx="3978530" cy="1013821"/>
          </a:xfrm>
        </p:grpSpPr>
        <p:sp>
          <p:nvSpPr>
            <p:cNvPr id="23" name="TextBox 54"/>
            <p:cNvSpPr txBox="1"/>
            <p:nvPr/>
          </p:nvSpPr>
          <p:spPr>
            <a:xfrm>
              <a:off x="977174" y="4645071"/>
              <a:ext cx="397853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在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IoC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的基础上，集成了许多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Java EE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服务，开箱即用，使用不再繁琐。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24" name="文本框 37"/>
            <p:cNvSpPr txBox="1"/>
            <p:nvPr/>
          </p:nvSpPr>
          <p:spPr>
            <a:xfrm>
              <a:off x="977174" y="4276410"/>
              <a:ext cx="12776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EE</a:t>
              </a:r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165531" y="5745707"/>
            <a:ext cx="3978530" cy="1013821"/>
            <a:chOff x="977174" y="4276410"/>
            <a:chExt cx="3978530" cy="1013821"/>
          </a:xfrm>
        </p:grpSpPr>
        <p:sp>
          <p:nvSpPr>
            <p:cNvPr id="26" name="TextBox 54"/>
            <p:cNvSpPr txBox="1"/>
            <p:nvPr/>
          </p:nvSpPr>
          <p:spPr>
            <a:xfrm>
              <a:off x="977174" y="4645071"/>
              <a:ext cx="397853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在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IoC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的基础上，</a:t>
              </a:r>
              <a:r>
                <a:rPr 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Spring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提供了一套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Web MVC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的框架，解决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Web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开发的问题。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27" name="文本框 37"/>
            <p:cNvSpPr txBox="1"/>
            <p:nvPr/>
          </p:nvSpPr>
          <p:spPr>
            <a:xfrm>
              <a:off x="977174" y="4276410"/>
              <a:ext cx="103568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</a:t>
              </a: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1960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常量池位置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3372000" y="494170"/>
            <a:ext cx="8820000" cy="3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29633" y="384224"/>
            <a:ext cx="334709" cy="255891"/>
            <a:chOff x="6175373" y="2416993"/>
            <a:chExt cx="482451" cy="368842"/>
          </a:xfrm>
          <a:solidFill>
            <a:schemeClr val="bg1"/>
          </a:solidFill>
        </p:grpSpPr>
        <p:sp>
          <p:nvSpPr>
            <p:cNvPr id="15" name="Freeform 62"/>
            <p:cNvSpPr/>
            <p:nvPr/>
          </p:nvSpPr>
          <p:spPr bwMode="auto">
            <a:xfrm>
              <a:off x="6388584" y="2667557"/>
              <a:ext cx="155629" cy="96490"/>
            </a:xfrm>
            <a:custGeom>
              <a:avLst/>
              <a:gdLst>
                <a:gd name="T0" fmla="*/ 0 w 42"/>
                <a:gd name="T1" fmla="*/ 24 h 26"/>
                <a:gd name="T2" fmla="*/ 26 w 42"/>
                <a:gd name="T3" fmla="*/ 20 h 26"/>
                <a:gd name="T4" fmla="*/ 42 w 42"/>
                <a:gd name="T5" fmla="*/ 0 h 26"/>
                <a:gd name="T6" fmla="*/ 22 w 42"/>
                <a:gd name="T7" fmla="*/ 13 h 26"/>
                <a:gd name="T8" fmla="*/ 0 w 42"/>
                <a:gd name="T9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6">
                  <a:moveTo>
                    <a:pt x="0" y="24"/>
                  </a:moveTo>
                  <a:cubicBezTo>
                    <a:pt x="9" y="26"/>
                    <a:pt x="18" y="25"/>
                    <a:pt x="26" y="20"/>
                  </a:cubicBezTo>
                  <a:cubicBezTo>
                    <a:pt x="34" y="15"/>
                    <a:pt x="39" y="8"/>
                    <a:pt x="42" y="0"/>
                  </a:cubicBezTo>
                  <a:cubicBezTo>
                    <a:pt x="35" y="4"/>
                    <a:pt x="29" y="9"/>
                    <a:pt x="22" y="13"/>
                  </a:cubicBezTo>
                  <a:cubicBezTo>
                    <a:pt x="14" y="17"/>
                    <a:pt x="7" y="21"/>
                    <a:pt x="0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6" name="Freeform 63"/>
            <p:cNvSpPr/>
            <p:nvPr/>
          </p:nvSpPr>
          <p:spPr bwMode="auto">
            <a:xfrm>
              <a:off x="6175373" y="2468351"/>
              <a:ext cx="482451" cy="317484"/>
            </a:xfrm>
            <a:custGeom>
              <a:avLst/>
              <a:gdLst>
                <a:gd name="T0" fmla="*/ 117 w 131"/>
                <a:gd name="T1" fmla="*/ 33 h 86"/>
                <a:gd name="T2" fmla="*/ 127 w 131"/>
                <a:gd name="T3" fmla="*/ 6 h 86"/>
                <a:gd name="T4" fmla="*/ 113 w 131"/>
                <a:gd name="T5" fmla="*/ 0 h 86"/>
                <a:gd name="T6" fmla="*/ 83 w 131"/>
                <a:gd name="T7" fmla="*/ 7 h 86"/>
                <a:gd name="T8" fmla="*/ 91 w 131"/>
                <a:gd name="T9" fmla="*/ 13 h 86"/>
                <a:gd name="T10" fmla="*/ 113 w 131"/>
                <a:gd name="T11" fmla="*/ 8 h 86"/>
                <a:gd name="T12" fmla="*/ 120 w 131"/>
                <a:gd name="T13" fmla="*/ 10 h 86"/>
                <a:gd name="T14" fmla="*/ 111 w 131"/>
                <a:gd name="T15" fmla="*/ 28 h 86"/>
                <a:gd name="T16" fmla="*/ 73 w 131"/>
                <a:gd name="T17" fmla="*/ 57 h 86"/>
                <a:gd name="T18" fmla="*/ 17 w 131"/>
                <a:gd name="T19" fmla="*/ 78 h 86"/>
                <a:gd name="T20" fmla="*/ 10 w 131"/>
                <a:gd name="T21" fmla="*/ 76 h 86"/>
                <a:gd name="T22" fmla="*/ 20 w 131"/>
                <a:gd name="T23" fmla="*/ 58 h 86"/>
                <a:gd name="T24" fmla="*/ 26 w 131"/>
                <a:gd name="T25" fmla="*/ 52 h 86"/>
                <a:gd name="T26" fmla="*/ 25 w 131"/>
                <a:gd name="T27" fmla="*/ 42 h 86"/>
                <a:gd name="T28" fmla="*/ 14 w 131"/>
                <a:gd name="T29" fmla="*/ 53 h 86"/>
                <a:gd name="T30" fmla="*/ 3 w 131"/>
                <a:gd name="T31" fmla="*/ 80 h 86"/>
                <a:gd name="T32" fmla="*/ 17 w 131"/>
                <a:gd name="T33" fmla="*/ 86 h 86"/>
                <a:gd name="T34" fmla="*/ 78 w 131"/>
                <a:gd name="T35" fmla="*/ 64 h 86"/>
                <a:gd name="T36" fmla="*/ 117 w 131"/>
                <a:gd name="T37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1" h="86">
                  <a:moveTo>
                    <a:pt x="117" y="33"/>
                  </a:moveTo>
                  <a:cubicBezTo>
                    <a:pt x="127" y="22"/>
                    <a:pt x="131" y="12"/>
                    <a:pt x="127" y="6"/>
                  </a:cubicBezTo>
                  <a:cubicBezTo>
                    <a:pt x="125" y="2"/>
                    <a:pt x="120" y="0"/>
                    <a:pt x="113" y="0"/>
                  </a:cubicBezTo>
                  <a:cubicBezTo>
                    <a:pt x="105" y="0"/>
                    <a:pt x="95" y="3"/>
                    <a:pt x="83" y="7"/>
                  </a:cubicBezTo>
                  <a:cubicBezTo>
                    <a:pt x="86" y="9"/>
                    <a:pt x="89" y="11"/>
                    <a:pt x="91" y="13"/>
                  </a:cubicBezTo>
                  <a:cubicBezTo>
                    <a:pt x="100" y="10"/>
                    <a:pt x="107" y="8"/>
                    <a:pt x="113" y="8"/>
                  </a:cubicBezTo>
                  <a:cubicBezTo>
                    <a:pt x="117" y="8"/>
                    <a:pt x="119" y="9"/>
                    <a:pt x="120" y="10"/>
                  </a:cubicBezTo>
                  <a:cubicBezTo>
                    <a:pt x="121" y="12"/>
                    <a:pt x="120" y="17"/>
                    <a:pt x="111" y="28"/>
                  </a:cubicBezTo>
                  <a:cubicBezTo>
                    <a:pt x="102" y="37"/>
                    <a:pt x="89" y="48"/>
                    <a:pt x="73" y="57"/>
                  </a:cubicBezTo>
                  <a:cubicBezTo>
                    <a:pt x="52" y="70"/>
                    <a:pt x="30" y="78"/>
                    <a:pt x="17" y="78"/>
                  </a:cubicBezTo>
                  <a:cubicBezTo>
                    <a:pt x="14" y="78"/>
                    <a:pt x="11" y="77"/>
                    <a:pt x="10" y="76"/>
                  </a:cubicBezTo>
                  <a:cubicBezTo>
                    <a:pt x="9" y="74"/>
                    <a:pt x="10" y="69"/>
                    <a:pt x="20" y="58"/>
                  </a:cubicBezTo>
                  <a:cubicBezTo>
                    <a:pt x="22" y="56"/>
                    <a:pt x="24" y="54"/>
                    <a:pt x="26" y="52"/>
                  </a:cubicBezTo>
                  <a:cubicBezTo>
                    <a:pt x="26" y="49"/>
                    <a:pt x="25" y="45"/>
                    <a:pt x="25" y="42"/>
                  </a:cubicBezTo>
                  <a:cubicBezTo>
                    <a:pt x="21" y="46"/>
                    <a:pt x="17" y="49"/>
                    <a:pt x="14" y="53"/>
                  </a:cubicBezTo>
                  <a:cubicBezTo>
                    <a:pt x="3" y="64"/>
                    <a:pt x="0" y="74"/>
                    <a:pt x="3" y="80"/>
                  </a:cubicBezTo>
                  <a:cubicBezTo>
                    <a:pt x="6" y="84"/>
                    <a:pt x="11" y="86"/>
                    <a:pt x="17" y="86"/>
                  </a:cubicBezTo>
                  <a:cubicBezTo>
                    <a:pt x="31" y="86"/>
                    <a:pt x="55" y="77"/>
                    <a:pt x="78" y="64"/>
                  </a:cubicBezTo>
                  <a:cubicBezTo>
                    <a:pt x="93" y="54"/>
                    <a:pt x="107" y="43"/>
                    <a:pt x="117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7" name="Freeform 64"/>
            <p:cNvSpPr/>
            <p:nvPr/>
          </p:nvSpPr>
          <p:spPr bwMode="auto">
            <a:xfrm>
              <a:off x="6264081" y="2476132"/>
              <a:ext cx="280133" cy="247450"/>
            </a:xfrm>
            <a:custGeom>
              <a:avLst/>
              <a:gdLst>
                <a:gd name="T0" fmla="*/ 10 w 76"/>
                <a:gd name="T1" fmla="*/ 60 h 67"/>
                <a:gd name="T2" fmla="*/ 16 w 76"/>
                <a:gd name="T3" fmla="*/ 67 h 67"/>
                <a:gd name="T4" fmla="*/ 47 w 76"/>
                <a:gd name="T5" fmla="*/ 51 h 67"/>
                <a:gd name="T6" fmla="*/ 76 w 76"/>
                <a:gd name="T7" fmla="*/ 31 h 67"/>
                <a:gd name="T8" fmla="*/ 72 w 76"/>
                <a:gd name="T9" fmla="*/ 23 h 67"/>
                <a:gd name="T10" fmla="*/ 23 w 76"/>
                <a:gd name="T11" fmla="*/ 10 h 67"/>
                <a:gd name="T12" fmla="*/ 10 w 76"/>
                <a:gd name="T13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67">
                  <a:moveTo>
                    <a:pt x="10" y="60"/>
                  </a:moveTo>
                  <a:cubicBezTo>
                    <a:pt x="12" y="62"/>
                    <a:pt x="14" y="65"/>
                    <a:pt x="16" y="67"/>
                  </a:cubicBezTo>
                  <a:cubicBezTo>
                    <a:pt x="25" y="63"/>
                    <a:pt x="35" y="58"/>
                    <a:pt x="47" y="51"/>
                  </a:cubicBezTo>
                  <a:cubicBezTo>
                    <a:pt x="59" y="44"/>
                    <a:pt x="69" y="37"/>
                    <a:pt x="76" y="31"/>
                  </a:cubicBezTo>
                  <a:cubicBezTo>
                    <a:pt x="75" y="28"/>
                    <a:pt x="74" y="25"/>
                    <a:pt x="72" y="23"/>
                  </a:cubicBezTo>
                  <a:cubicBezTo>
                    <a:pt x="62" y="5"/>
                    <a:pt x="40" y="0"/>
                    <a:pt x="23" y="10"/>
                  </a:cubicBezTo>
                  <a:cubicBezTo>
                    <a:pt x="6" y="20"/>
                    <a:pt x="0" y="43"/>
                    <a:pt x="10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8" name="Freeform 65"/>
            <p:cNvSpPr/>
            <p:nvPr/>
          </p:nvSpPr>
          <p:spPr bwMode="auto">
            <a:xfrm>
              <a:off x="6194048" y="2435669"/>
              <a:ext cx="94934" cy="94933"/>
            </a:xfrm>
            <a:custGeom>
              <a:avLst/>
              <a:gdLst>
                <a:gd name="T0" fmla="*/ 31 w 61"/>
                <a:gd name="T1" fmla="*/ 61 h 61"/>
                <a:gd name="T2" fmla="*/ 40 w 61"/>
                <a:gd name="T3" fmla="*/ 42 h 61"/>
                <a:gd name="T4" fmla="*/ 61 w 61"/>
                <a:gd name="T5" fmla="*/ 31 h 61"/>
                <a:gd name="T6" fmla="*/ 40 w 61"/>
                <a:gd name="T7" fmla="*/ 21 h 61"/>
                <a:gd name="T8" fmla="*/ 31 w 61"/>
                <a:gd name="T9" fmla="*/ 0 h 61"/>
                <a:gd name="T10" fmla="*/ 21 w 61"/>
                <a:gd name="T11" fmla="*/ 21 h 61"/>
                <a:gd name="T12" fmla="*/ 0 w 61"/>
                <a:gd name="T13" fmla="*/ 31 h 61"/>
                <a:gd name="T14" fmla="*/ 21 w 61"/>
                <a:gd name="T15" fmla="*/ 42 h 61"/>
                <a:gd name="T16" fmla="*/ 31 w 61"/>
                <a:gd name="T1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1">
                  <a:moveTo>
                    <a:pt x="31" y="61"/>
                  </a:moveTo>
                  <a:lnTo>
                    <a:pt x="40" y="42"/>
                  </a:lnTo>
                  <a:lnTo>
                    <a:pt x="61" y="31"/>
                  </a:lnTo>
                  <a:lnTo>
                    <a:pt x="40" y="21"/>
                  </a:lnTo>
                  <a:lnTo>
                    <a:pt x="31" y="0"/>
                  </a:lnTo>
                  <a:lnTo>
                    <a:pt x="21" y="21"/>
                  </a:lnTo>
                  <a:lnTo>
                    <a:pt x="0" y="31"/>
                  </a:lnTo>
                  <a:lnTo>
                    <a:pt x="21" y="42"/>
                  </a:lnTo>
                  <a:lnTo>
                    <a:pt x="31" y="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9" name="Freeform 66"/>
            <p:cNvSpPr/>
            <p:nvPr/>
          </p:nvSpPr>
          <p:spPr bwMode="auto">
            <a:xfrm>
              <a:off x="6323220" y="2416993"/>
              <a:ext cx="43576" cy="43576"/>
            </a:xfrm>
            <a:custGeom>
              <a:avLst/>
              <a:gdLst>
                <a:gd name="T0" fmla="*/ 14 w 28"/>
                <a:gd name="T1" fmla="*/ 28 h 28"/>
                <a:gd name="T2" fmla="*/ 19 w 28"/>
                <a:gd name="T3" fmla="*/ 19 h 28"/>
                <a:gd name="T4" fmla="*/ 28 w 28"/>
                <a:gd name="T5" fmla="*/ 14 h 28"/>
                <a:gd name="T6" fmla="*/ 19 w 28"/>
                <a:gd name="T7" fmla="*/ 9 h 28"/>
                <a:gd name="T8" fmla="*/ 14 w 28"/>
                <a:gd name="T9" fmla="*/ 0 h 28"/>
                <a:gd name="T10" fmla="*/ 9 w 28"/>
                <a:gd name="T11" fmla="*/ 9 h 28"/>
                <a:gd name="T12" fmla="*/ 0 w 28"/>
                <a:gd name="T13" fmla="*/ 14 h 28"/>
                <a:gd name="T14" fmla="*/ 9 w 28"/>
                <a:gd name="T15" fmla="*/ 19 h 28"/>
                <a:gd name="T16" fmla="*/ 14 w 28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9" y="19"/>
                  </a:lnTo>
                  <a:lnTo>
                    <a:pt x="28" y="14"/>
                  </a:lnTo>
                  <a:lnTo>
                    <a:pt x="19" y="9"/>
                  </a:lnTo>
                  <a:lnTo>
                    <a:pt x="14" y="0"/>
                  </a:lnTo>
                  <a:lnTo>
                    <a:pt x="9" y="9"/>
                  </a:lnTo>
                  <a:lnTo>
                    <a:pt x="0" y="14"/>
                  </a:lnTo>
                  <a:lnTo>
                    <a:pt x="9" y="19"/>
                  </a:lnTo>
                  <a:lnTo>
                    <a:pt x="14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20" name="Freeform 67"/>
            <p:cNvSpPr/>
            <p:nvPr/>
          </p:nvSpPr>
          <p:spPr bwMode="auto">
            <a:xfrm>
              <a:off x="6572227" y="2718914"/>
              <a:ext cx="66921" cy="66920"/>
            </a:xfrm>
            <a:custGeom>
              <a:avLst/>
              <a:gdLst>
                <a:gd name="T0" fmla="*/ 22 w 43"/>
                <a:gd name="T1" fmla="*/ 0 h 43"/>
                <a:gd name="T2" fmla="*/ 15 w 43"/>
                <a:gd name="T3" fmla="*/ 14 h 43"/>
                <a:gd name="T4" fmla="*/ 0 w 43"/>
                <a:gd name="T5" fmla="*/ 21 h 43"/>
                <a:gd name="T6" fmla="*/ 15 w 43"/>
                <a:gd name="T7" fmla="*/ 29 h 43"/>
                <a:gd name="T8" fmla="*/ 22 w 43"/>
                <a:gd name="T9" fmla="*/ 43 h 43"/>
                <a:gd name="T10" fmla="*/ 29 w 43"/>
                <a:gd name="T11" fmla="*/ 29 h 43"/>
                <a:gd name="T12" fmla="*/ 43 w 43"/>
                <a:gd name="T13" fmla="*/ 21 h 43"/>
                <a:gd name="T14" fmla="*/ 29 w 43"/>
                <a:gd name="T15" fmla="*/ 14 h 43"/>
                <a:gd name="T16" fmla="*/ 22 w 43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3">
                  <a:moveTo>
                    <a:pt x="22" y="0"/>
                  </a:moveTo>
                  <a:lnTo>
                    <a:pt x="15" y="14"/>
                  </a:lnTo>
                  <a:lnTo>
                    <a:pt x="0" y="21"/>
                  </a:lnTo>
                  <a:lnTo>
                    <a:pt x="15" y="29"/>
                  </a:lnTo>
                  <a:lnTo>
                    <a:pt x="22" y="43"/>
                  </a:lnTo>
                  <a:lnTo>
                    <a:pt x="29" y="29"/>
                  </a:lnTo>
                  <a:lnTo>
                    <a:pt x="43" y="21"/>
                  </a:lnTo>
                  <a:lnTo>
                    <a:pt x="29" y="14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</p:grpSp>
      <p:grpSp>
        <p:nvGrpSpPr>
          <p:cNvPr id="39" name="组合 38"/>
          <p:cNvGrpSpPr/>
          <p:nvPr/>
        </p:nvGrpSpPr>
        <p:grpSpPr>
          <a:xfrm flipH="1">
            <a:off x="119127" y="1225970"/>
            <a:ext cx="4895989" cy="6919076"/>
            <a:chOff x="7292223" y="766308"/>
            <a:chExt cx="4190651" cy="6317018"/>
          </a:xfrm>
        </p:grpSpPr>
        <p:sp>
          <p:nvSpPr>
            <p:cNvPr id="40" name="矩形 39"/>
            <p:cNvSpPr/>
            <p:nvPr/>
          </p:nvSpPr>
          <p:spPr>
            <a:xfrm>
              <a:off x="7766207" y="1449591"/>
              <a:ext cx="2074633" cy="2816289"/>
            </a:xfrm>
            <a:prstGeom prst="rect">
              <a:avLst/>
            </a:prstGeom>
            <a:blipFill dpi="0"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223" y="766308"/>
              <a:ext cx="4190651" cy="6317018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315" y="1430655"/>
            <a:ext cx="7280910" cy="3996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1960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常量词组织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3372000" y="494170"/>
            <a:ext cx="8820000" cy="3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29633" y="384224"/>
            <a:ext cx="334709" cy="255891"/>
            <a:chOff x="6175373" y="2416993"/>
            <a:chExt cx="482451" cy="368842"/>
          </a:xfrm>
          <a:solidFill>
            <a:schemeClr val="bg1"/>
          </a:solidFill>
        </p:grpSpPr>
        <p:sp>
          <p:nvSpPr>
            <p:cNvPr id="15" name="Freeform 62"/>
            <p:cNvSpPr/>
            <p:nvPr/>
          </p:nvSpPr>
          <p:spPr bwMode="auto">
            <a:xfrm>
              <a:off x="6388584" y="2667557"/>
              <a:ext cx="155629" cy="96490"/>
            </a:xfrm>
            <a:custGeom>
              <a:avLst/>
              <a:gdLst>
                <a:gd name="T0" fmla="*/ 0 w 42"/>
                <a:gd name="T1" fmla="*/ 24 h 26"/>
                <a:gd name="T2" fmla="*/ 26 w 42"/>
                <a:gd name="T3" fmla="*/ 20 h 26"/>
                <a:gd name="T4" fmla="*/ 42 w 42"/>
                <a:gd name="T5" fmla="*/ 0 h 26"/>
                <a:gd name="T6" fmla="*/ 22 w 42"/>
                <a:gd name="T7" fmla="*/ 13 h 26"/>
                <a:gd name="T8" fmla="*/ 0 w 42"/>
                <a:gd name="T9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6">
                  <a:moveTo>
                    <a:pt x="0" y="24"/>
                  </a:moveTo>
                  <a:cubicBezTo>
                    <a:pt x="9" y="26"/>
                    <a:pt x="18" y="25"/>
                    <a:pt x="26" y="20"/>
                  </a:cubicBezTo>
                  <a:cubicBezTo>
                    <a:pt x="34" y="15"/>
                    <a:pt x="39" y="8"/>
                    <a:pt x="42" y="0"/>
                  </a:cubicBezTo>
                  <a:cubicBezTo>
                    <a:pt x="35" y="4"/>
                    <a:pt x="29" y="9"/>
                    <a:pt x="22" y="13"/>
                  </a:cubicBezTo>
                  <a:cubicBezTo>
                    <a:pt x="14" y="17"/>
                    <a:pt x="7" y="21"/>
                    <a:pt x="0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6" name="Freeform 63"/>
            <p:cNvSpPr/>
            <p:nvPr/>
          </p:nvSpPr>
          <p:spPr bwMode="auto">
            <a:xfrm>
              <a:off x="6175373" y="2468351"/>
              <a:ext cx="482451" cy="317484"/>
            </a:xfrm>
            <a:custGeom>
              <a:avLst/>
              <a:gdLst>
                <a:gd name="T0" fmla="*/ 117 w 131"/>
                <a:gd name="T1" fmla="*/ 33 h 86"/>
                <a:gd name="T2" fmla="*/ 127 w 131"/>
                <a:gd name="T3" fmla="*/ 6 h 86"/>
                <a:gd name="T4" fmla="*/ 113 w 131"/>
                <a:gd name="T5" fmla="*/ 0 h 86"/>
                <a:gd name="T6" fmla="*/ 83 w 131"/>
                <a:gd name="T7" fmla="*/ 7 h 86"/>
                <a:gd name="T8" fmla="*/ 91 w 131"/>
                <a:gd name="T9" fmla="*/ 13 h 86"/>
                <a:gd name="T10" fmla="*/ 113 w 131"/>
                <a:gd name="T11" fmla="*/ 8 h 86"/>
                <a:gd name="T12" fmla="*/ 120 w 131"/>
                <a:gd name="T13" fmla="*/ 10 h 86"/>
                <a:gd name="T14" fmla="*/ 111 w 131"/>
                <a:gd name="T15" fmla="*/ 28 h 86"/>
                <a:gd name="T16" fmla="*/ 73 w 131"/>
                <a:gd name="T17" fmla="*/ 57 h 86"/>
                <a:gd name="T18" fmla="*/ 17 w 131"/>
                <a:gd name="T19" fmla="*/ 78 h 86"/>
                <a:gd name="T20" fmla="*/ 10 w 131"/>
                <a:gd name="T21" fmla="*/ 76 h 86"/>
                <a:gd name="T22" fmla="*/ 20 w 131"/>
                <a:gd name="T23" fmla="*/ 58 h 86"/>
                <a:gd name="T24" fmla="*/ 26 w 131"/>
                <a:gd name="T25" fmla="*/ 52 h 86"/>
                <a:gd name="T26" fmla="*/ 25 w 131"/>
                <a:gd name="T27" fmla="*/ 42 h 86"/>
                <a:gd name="T28" fmla="*/ 14 w 131"/>
                <a:gd name="T29" fmla="*/ 53 h 86"/>
                <a:gd name="T30" fmla="*/ 3 w 131"/>
                <a:gd name="T31" fmla="*/ 80 h 86"/>
                <a:gd name="T32" fmla="*/ 17 w 131"/>
                <a:gd name="T33" fmla="*/ 86 h 86"/>
                <a:gd name="T34" fmla="*/ 78 w 131"/>
                <a:gd name="T35" fmla="*/ 64 h 86"/>
                <a:gd name="T36" fmla="*/ 117 w 131"/>
                <a:gd name="T37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1" h="86">
                  <a:moveTo>
                    <a:pt x="117" y="33"/>
                  </a:moveTo>
                  <a:cubicBezTo>
                    <a:pt x="127" y="22"/>
                    <a:pt x="131" y="12"/>
                    <a:pt x="127" y="6"/>
                  </a:cubicBezTo>
                  <a:cubicBezTo>
                    <a:pt x="125" y="2"/>
                    <a:pt x="120" y="0"/>
                    <a:pt x="113" y="0"/>
                  </a:cubicBezTo>
                  <a:cubicBezTo>
                    <a:pt x="105" y="0"/>
                    <a:pt x="95" y="3"/>
                    <a:pt x="83" y="7"/>
                  </a:cubicBezTo>
                  <a:cubicBezTo>
                    <a:pt x="86" y="9"/>
                    <a:pt x="89" y="11"/>
                    <a:pt x="91" y="13"/>
                  </a:cubicBezTo>
                  <a:cubicBezTo>
                    <a:pt x="100" y="10"/>
                    <a:pt x="107" y="8"/>
                    <a:pt x="113" y="8"/>
                  </a:cubicBezTo>
                  <a:cubicBezTo>
                    <a:pt x="117" y="8"/>
                    <a:pt x="119" y="9"/>
                    <a:pt x="120" y="10"/>
                  </a:cubicBezTo>
                  <a:cubicBezTo>
                    <a:pt x="121" y="12"/>
                    <a:pt x="120" y="17"/>
                    <a:pt x="111" y="28"/>
                  </a:cubicBezTo>
                  <a:cubicBezTo>
                    <a:pt x="102" y="37"/>
                    <a:pt x="89" y="48"/>
                    <a:pt x="73" y="57"/>
                  </a:cubicBezTo>
                  <a:cubicBezTo>
                    <a:pt x="52" y="70"/>
                    <a:pt x="30" y="78"/>
                    <a:pt x="17" y="78"/>
                  </a:cubicBezTo>
                  <a:cubicBezTo>
                    <a:pt x="14" y="78"/>
                    <a:pt x="11" y="77"/>
                    <a:pt x="10" y="76"/>
                  </a:cubicBezTo>
                  <a:cubicBezTo>
                    <a:pt x="9" y="74"/>
                    <a:pt x="10" y="69"/>
                    <a:pt x="20" y="58"/>
                  </a:cubicBezTo>
                  <a:cubicBezTo>
                    <a:pt x="22" y="56"/>
                    <a:pt x="24" y="54"/>
                    <a:pt x="26" y="52"/>
                  </a:cubicBezTo>
                  <a:cubicBezTo>
                    <a:pt x="26" y="49"/>
                    <a:pt x="25" y="45"/>
                    <a:pt x="25" y="42"/>
                  </a:cubicBezTo>
                  <a:cubicBezTo>
                    <a:pt x="21" y="46"/>
                    <a:pt x="17" y="49"/>
                    <a:pt x="14" y="53"/>
                  </a:cubicBezTo>
                  <a:cubicBezTo>
                    <a:pt x="3" y="64"/>
                    <a:pt x="0" y="74"/>
                    <a:pt x="3" y="80"/>
                  </a:cubicBezTo>
                  <a:cubicBezTo>
                    <a:pt x="6" y="84"/>
                    <a:pt x="11" y="86"/>
                    <a:pt x="17" y="86"/>
                  </a:cubicBezTo>
                  <a:cubicBezTo>
                    <a:pt x="31" y="86"/>
                    <a:pt x="55" y="77"/>
                    <a:pt x="78" y="64"/>
                  </a:cubicBezTo>
                  <a:cubicBezTo>
                    <a:pt x="93" y="54"/>
                    <a:pt x="107" y="43"/>
                    <a:pt x="117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7" name="Freeform 64"/>
            <p:cNvSpPr/>
            <p:nvPr/>
          </p:nvSpPr>
          <p:spPr bwMode="auto">
            <a:xfrm>
              <a:off x="6264081" y="2476132"/>
              <a:ext cx="280133" cy="247450"/>
            </a:xfrm>
            <a:custGeom>
              <a:avLst/>
              <a:gdLst>
                <a:gd name="T0" fmla="*/ 10 w 76"/>
                <a:gd name="T1" fmla="*/ 60 h 67"/>
                <a:gd name="T2" fmla="*/ 16 w 76"/>
                <a:gd name="T3" fmla="*/ 67 h 67"/>
                <a:gd name="T4" fmla="*/ 47 w 76"/>
                <a:gd name="T5" fmla="*/ 51 h 67"/>
                <a:gd name="T6" fmla="*/ 76 w 76"/>
                <a:gd name="T7" fmla="*/ 31 h 67"/>
                <a:gd name="T8" fmla="*/ 72 w 76"/>
                <a:gd name="T9" fmla="*/ 23 h 67"/>
                <a:gd name="T10" fmla="*/ 23 w 76"/>
                <a:gd name="T11" fmla="*/ 10 h 67"/>
                <a:gd name="T12" fmla="*/ 10 w 76"/>
                <a:gd name="T13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67">
                  <a:moveTo>
                    <a:pt x="10" y="60"/>
                  </a:moveTo>
                  <a:cubicBezTo>
                    <a:pt x="12" y="62"/>
                    <a:pt x="14" y="65"/>
                    <a:pt x="16" y="67"/>
                  </a:cubicBezTo>
                  <a:cubicBezTo>
                    <a:pt x="25" y="63"/>
                    <a:pt x="35" y="58"/>
                    <a:pt x="47" y="51"/>
                  </a:cubicBezTo>
                  <a:cubicBezTo>
                    <a:pt x="59" y="44"/>
                    <a:pt x="69" y="37"/>
                    <a:pt x="76" y="31"/>
                  </a:cubicBezTo>
                  <a:cubicBezTo>
                    <a:pt x="75" y="28"/>
                    <a:pt x="74" y="25"/>
                    <a:pt x="72" y="23"/>
                  </a:cubicBezTo>
                  <a:cubicBezTo>
                    <a:pt x="62" y="5"/>
                    <a:pt x="40" y="0"/>
                    <a:pt x="23" y="10"/>
                  </a:cubicBezTo>
                  <a:cubicBezTo>
                    <a:pt x="6" y="20"/>
                    <a:pt x="0" y="43"/>
                    <a:pt x="10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8" name="Freeform 65"/>
            <p:cNvSpPr/>
            <p:nvPr/>
          </p:nvSpPr>
          <p:spPr bwMode="auto">
            <a:xfrm>
              <a:off x="6194048" y="2435669"/>
              <a:ext cx="94934" cy="94933"/>
            </a:xfrm>
            <a:custGeom>
              <a:avLst/>
              <a:gdLst>
                <a:gd name="T0" fmla="*/ 31 w 61"/>
                <a:gd name="T1" fmla="*/ 61 h 61"/>
                <a:gd name="T2" fmla="*/ 40 w 61"/>
                <a:gd name="T3" fmla="*/ 42 h 61"/>
                <a:gd name="T4" fmla="*/ 61 w 61"/>
                <a:gd name="T5" fmla="*/ 31 h 61"/>
                <a:gd name="T6" fmla="*/ 40 w 61"/>
                <a:gd name="T7" fmla="*/ 21 h 61"/>
                <a:gd name="T8" fmla="*/ 31 w 61"/>
                <a:gd name="T9" fmla="*/ 0 h 61"/>
                <a:gd name="T10" fmla="*/ 21 w 61"/>
                <a:gd name="T11" fmla="*/ 21 h 61"/>
                <a:gd name="T12" fmla="*/ 0 w 61"/>
                <a:gd name="T13" fmla="*/ 31 h 61"/>
                <a:gd name="T14" fmla="*/ 21 w 61"/>
                <a:gd name="T15" fmla="*/ 42 h 61"/>
                <a:gd name="T16" fmla="*/ 31 w 61"/>
                <a:gd name="T1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1">
                  <a:moveTo>
                    <a:pt x="31" y="61"/>
                  </a:moveTo>
                  <a:lnTo>
                    <a:pt x="40" y="42"/>
                  </a:lnTo>
                  <a:lnTo>
                    <a:pt x="61" y="31"/>
                  </a:lnTo>
                  <a:lnTo>
                    <a:pt x="40" y="21"/>
                  </a:lnTo>
                  <a:lnTo>
                    <a:pt x="31" y="0"/>
                  </a:lnTo>
                  <a:lnTo>
                    <a:pt x="21" y="21"/>
                  </a:lnTo>
                  <a:lnTo>
                    <a:pt x="0" y="31"/>
                  </a:lnTo>
                  <a:lnTo>
                    <a:pt x="21" y="42"/>
                  </a:lnTo>
                  <a:lnTo>
                    <a:pt x="31" y="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19" name="Freeform 66"/>
            <p:cNvSpPr/>
            <p:nvPr/>
          </p:nvSpPr>
          <p:spPr bwMode="auto">
            <a:xfrm>
              <a:off x="6323220" y="2416993"/>
              <a:ext cx="43576" cy="43576"/>
            </a:xfrm>
            <a:custGeom>
              <a:avLst/>
              <a:gdLst>
                <a:gd name="T0" fmla="*/ 14 w 28"/>
                <a:gd name="T1" fmla="*/ 28 h 28"/>
                <a:gd name="T2" fmla="*/ 19 w 28"/>
                <a:gd name="T3" fmla="*/ 19 h 28"/>
                <a:gd name="T4" fmla="*/ 28 w 28"/>
                <a:gd name="T5" fmla="*/ 14 h 28"/>
                <a:gd name="T6" fmla="*/ 19 w 28"/>
                <a:gd name="T7" fmla="*/ 9 h 28"/>
                <a:gd name="T8" fmla="*/ 14 w 28"/>
                <a:gd name="T9" fmla="*/ 0 h 28"/>
                <a:gd name="T10" fmla="*/ 9 w 28"/>
                <a:gd name="T11" fmla="*/ 9 h 28"/>
                <a:gd name="T12" fmla="*/ 0 w 28"/>
                <a:gd name="T13" fmla="*/ 14 h 28"/>
                <a:gd name="T14" fmla="*/ 9 w 28"/>
                <a:gd name="T15" fmla="*/ 19 h 28"/>
                <a:gd name="T16" fmla="*/ 14 w 28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9" y="19"/>
                  </a:lnTo>
                  <a:lnTo>
                    <a:pt x="28" y="14"/>
                  </a:lnTo>
                  <a:lnTo>
                    <a:pt x="19" y="9"/>
                  </a:lnTo>
                  <a:lnTo>
                    <a:pt x="14" y="0"/>
                  </a:lnTo>
                  <a:lnTo>
                    <a:pt x="9" y="9"/>
                  </a:lnTo>
                  <a:lnTo>
                    <a:pt x="0" y="14"/>
                  </a:lnTo>
                  <a:lnTo>
                    <a:pt x="9" y="19"/>
                  </a:lnTo>
                  <a:lnTo>
                    <a:pt x="14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20" name="Freeform 67"/>
            <p:cNvSpPr/>
            <p:nvPr/>
          </p:nvSpPr>
          <p:spPr bwMode="auto">
            <a:xfrm>
              <a:off x="6572227" y="2718914"/>
              <a:ext cx="66921" cy="66920"/>
            </a:xfrm>
            <a:custGeom>
              <a:avLst/>
              <a:gdLst>
                <a:gd name="T0" fmla="*/ 22 w 43"/>
                <a:gd name="T1" fmla="*/ 0 h 43"/>
                <a:gd name="T2" fmla="*/ 15 w 43"/>
                <a:gd name="T3" fmla="*/ 14 h 43"/>
                <a:gd name="T4" fmla="*/ 0 w 43"/>
                <a:gd name="T5" fmla="*/ 21 h 43"/>
                <a:gd name="T6" fmla="*/ 15 w 43"/>
                <a:gd name="T7" fmla="*/ 29 h 43"/>
                <a:gd name="T8" fmla="*/ 22 w 43"/>
                <a:gd name="T9" fmla="*/ 43 h 43"/>
                <a:gd name="T10" fmla="*/ 29 w 43"/>
                <a:gd name="T11" fmla="*/ 29 h 43"/>
                <a:gd name="T12" fmla="*/ 43 w 43"/>
                <a:gd name="T13" fmla="*/ 21 h 43"/>
                <a:gd name="T14" fmla="*/ 29 w 43"/>
                <a:gd name="T15" fmla="*/ 14 h 43"/>
                <a:gd name="T16" fmla="*/ 22 w 43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3">
                  <a:moveTo>
                    <a:pt x="22" y="0"/>
                  </a:moveTo>
                  <a:lnTo>
                    <a:pt x="15" y="14"/>
                  </a:lnTo>
                  <a:lnTo>
                    <a:pt x="0" y="21"/>
                  </a:lnTo>
                  <a:lnTo>
                    <a:pt x="15" y="29"/>
                  </a:lnTo>
                  <a:lnTo>
                    <a:pt x="22" y="43"/>
                  </a:lnTo>
                  <a:lnTo>
                    <a:pt x="29" y="29"/>
                  </a:lnTo>
                  <a:lnTo>
                    <a:pt x="43" y="21"/>
                  </a:lnTo>
                  <a:lnTo>
                    <a:pt x="29" y="14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</p:grpSp>
      <p:grpSp>
        <p:nvGrpSpPr>
          <p:cNvPr id="39" name="组合 38"/>
          <p:cNvGrpSpPr/>
          <p:nvPr/>
        </p:nvGrpSpPr>
        <p:grpSpPr>
          <a:xfrm flipH="1">
            <a:off x="110237" y="1225970"/>
            <a:ext cx="4895989" cy="6919076"/>
            <a:chOff x="7292223" y="766308"/>
            <a:chExt cx="4190651" cy="6317018"/>
          </a:xfrm>
        </p:grpSpPr>
        <p:sp>
          <p:nvSpPr>
            <p:cNvPr id="40" name="矩形 39"/>
            <p:cNvSpPr/>
            <p:nvPr/>
          </p:nvSpPr>
          <p:spPr>
            <a:xfrm>
              <a:off x="7766207" y="1449591"/>
              <a:ext cx="2074633" cy="2816289"/>
            </a:xfrm>
            <a:prstGeom prst="rect">
              <a:avLst/>
            </a:prstGeom>
            <a:blipFill dpi="0"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223" y="766308"/>
              <a:ext cx="4190651" cy="6317018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45" y="1297305"/>
            <a:ext cx="7021830" cy="443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5400000">
            <a:off x="2876551" y="-2324101"/>
            <a:ext cx="6400799" cy="11506202"/>
            <a:chOff x="1785257" y="1063171"/>
            <a:chExt cx="9361714" cy="4731657"/>
          </a:xfrm>
        </p:grpSpPr>
        <p:sp>
          <p:nvSpPr>
            <p:cNvPr id="6" name="右中括号 5"/>
            <p:cNvSpPr/>
            <p:nvPr/>
          </p:nvSpPr>
          <p:spPr>
            <a:xfrm>
              <a:off x="1785257" y="1063171"/>
              <a:ext cx="9361714" cy="4731657"/>
            </a:xfrm>
            <a:prstGeom prst="rightBracket">
              <a:avLst>
                <a:gd name="adj" fmla="val 0"/>
              </a:avLst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1785257" y="1063171"/>
              <a:ext cx="0" cy="153851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1785257" y="4256314"/>
              <a:ext cx="0" cy="153851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五边形 8"/>
          <p:cNvSpPr/>
          <p:nvPr/>
        </p:nvSpPr>
        <p:spPr>
          <a:xfrm rot="5400000">
            <a:off x="4800599" y="-261936"/>
            <a:ext cx="2552702" cy="3076575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5637" y="3105837"/>
            <a:ext cx="556072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下节预告</a:t>
            </a:r>
            <a:endParaRPr lang="zh-CN" altLang="en-US" sz="5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54"/>
          <p:cNvSpPr txBox="1"/>
          <p:nvPr/>
        </p:nvSpPr>
        <p:spPr>
          <a:xfrm>
            <a:off x="3442550" y="4029499"/>
            <a:ext cx="526880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BUSINESS REPORT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六边形 12"/>
          <p:cNvSpPr/>
          <p:nvPr/>
        </p:nvSpPr>
        <p:spPr>
          <a:xfrm>
            <a:off x="5220018" y="5153713"/>
            <a:ext cx="1751965" cy="552450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522952" y="52452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700517" y="791935"/>
            <a:ext cx="752866" cy="875284"/>
            <a:chOff x="5285173" y="5233884"/>
            <a:chExt cx="382848" cy="445100"/>
          </a:xfrm>
          <a:solidFill>
            <a:schemeClr val="bg1"/>
          </a:solidFill>
        </p:grpSpPr>
        <p:sp>
          <p:nvSpPr>
            <p:cNvPr id="21" name="Freeform 101"/>
            <p:cNvSpPr/>
            <p:nvPr/>
          </p:nvSpPr>
          <p:spPr bwMode="auto">
            <a:xfrm>
              <a:off x="5285173" y="5233884"/>
              <a:ext cx="382848" cy="445100"/>
            </a:xfrm>
            <a:custGeom>
              <a:avLst/>
              <a:gdLst>
                <a:gd name="T0" fmla="*/ 64 w 104"/>
                <a:gd name="T1" fmla="*/ 0 h 121"/>
                <a:gd name="T2" fmla="*/ 41 w 104"/>
                <a:gd name="T3" fmla="*/ 45 h 121"/>
                <a:gd name="T4" fmla="*/ 22 w 104"/>
                <a:gd name="T5" fmla="*/ 20 h 121"/>
                <a:gd name="T6" fmla="*/ 5 w 104"/>
                <a:gd name="T7" fmla="*/ 94 h 121"/>
                <a:gd name="T8" fmla="*/ 40 w 104"/>
                <a:gd name="T9" fmla="*/ 120 h 121"/>
                <a:gd name="T10" fmla="*/ 21 w 104"/>
                <a:gd name="T11" fmla="*/ 102 h 121"/>
                <a:gd name="T12" fmla="*/ 33 w 104"/>
                <a:gd name="T13" fmla="*/ 54 h 121"/>
                <a:gd name="T14" fmla="*/ 45 w 104"/>
                <a:gd name="T15" fmla="*/ 70 h 121"/>
                <a:gd name="T16" fmla="*/ 61 w 104"/>
                <a:gd name="T17" fmla="*/ 40 h 121"/>
                <a:gd name="T18" fmla="*/ 87 w 104"/>
                <a:gd name="T19" fmla="*/ 93 h 121"/>
                <a:gd name="T20" fmla="*/ 62 w 104"/>
                <a:gd name="T21" fmla="*/ 120 h 121"/>
                <a:gd name="T22" fmla="*/ 64 w 104"/>
                <a:gd name="T23" fmla="*/ 120 h 121"/>
                <a:gd name="T24" fmla="*/ 104 w 104"/>
                <a:gd name="T25" fmla="*/ 80 h 121"/>
                <a:gd name="T26" fmla="*/ 64 w 104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120">
                  <a:moveTo>
                    <a:pt x="64" y="0"/>
                  </a:moveTo>
                  <a:cubicBezTo>
                    <a:pt x="59" y="19"/>
                    <a:pt x="50" y="33"/>
                    <a:pt x="41" y="45"/>
                  </a:cubicBezTo>
                  <a:cubicBezTo>
                    <a:pt x="34" y="39"/>
                    <a:pt x="28" y="31"/>
                    <a:pt x="22" y="20"/>
                  </a:cubicBezTo>
                  <a:cubicBezTo>
                    <a:pt x="22" y="55"/>
                    <a:pt x="0" y="76"/>
                    <a:pt x="5" y="94"/>
                  </a:cubicBezTo>
                  <a:cubicBezTo>
                    <a:pt x="8" y="110"/>
                    <a:pt x="24" y="121"/>
                    <a:pt x="40" y="120"/>
                  </a:cubicBezTo>
                  <a:cubicBezTo>
                    <a:pt x="31" y="119"/>
                    <a:pt x="23" y="112"/>
                    <a:pt x="21" y="102"/>
                  </a:cubicBezTo>
                  <a:cubicBezTo>
                    <a:pt x="18" y="90"/>
                    <a:pt x="32" y="77"/>
                    <a:pt x="33" y="54"/>
                  </a:cubicBezTo>
                  <a:cubicBezTo>
                    <a:pt x="37" y="61"/>
                    <a:pt x="41" y="66"/>
                    <a:pt x="45" y="70"/>
                  </a:cubicBezTo>
                  <a:cubicBezTo>
                    <a:pt x="51" y="62"/>
                    <a:pt x="57" y="53"/>
                    <a:pt x="61" y="40"/>
                  </a:cubicBezTo>
                  <a:cubicBezTo>
                    <a:pt x="67" y="67"/>
                    <a:pt x="87" y="79"/>
                    <a:pt x="87" y="93"/>
                  </a:cubicBezTo>
                  <a:cubicBezTo>
                    <a:pt x="87" y="108"/>
                    <a:pt x="76" y="119"/>
                    <a:pt x="62" y="120"/>
                  </a:cubicBezTo>
                  <a:cubicBezTo>
                    <a:pt x="63" y="120"/>
                    <a:pt x="63" y="120"/>
                    <a:pt x="64" y="120"/>
                  </a:cubicBezTo>
                  <a:cubicBezTo>
                    <a:pt x="86" y="120"/>
                    <a:pt x="104" y="102"/>
                    <a:pt x="104" y="80"/>
                  </a:cubicBezTo>
                  <a:cubicBezTo>
                    <a:pt x="104" y="58"/>
                    <a:pt x="74" y="40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22" name="Freeform 102"/>
            <p:cNvSpPr/>
            <p:nvPr/>
          </p:nvSpPr>
          <p:spPr bwMode="auto">
            <a:xfrm>
              <a:off x="5431464" y="5543587"/>
              <a:ext cx="88709" cy="132284"/>
            </a:xfrm>
            <a:custGeom>
              <a:avLst/>
              <a:gdLst>
                <a:gd name="T0" fmla="*/ 12 w 24"/>
                <a:gd name="T1" fmla="*/ 0 h 36"/>
                <a:gd name="T2" fmla="*/ 0 w 24"/>
                <a:gd name="T3" fmla="*/ 24 h 36"/>
                <a:gd name="T4" fmla="*/ 12 w 24"/>
                <a:gd name="T5" fmla="*/ 36 h 36"/>
                <a:gd name="T6" fmla="*/ 24 w 24"/>
                <a:gd name="T7" fmla="*/ 24 h 36"/>
                <a:gd name="T8" fmla="*/ 12 w 24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6">
                  <a:moveTo>
                    <a:pt x="12" y="0"/>
                  </a:moveTo>
                  <a:cubicBezTo>
                    <a:pt x="9" y="12"/>
                    <a:pt x="0" y="17"/>
                    <a:pt x="0" y="24"/>
                  </a:cubicBezTo>
                  <a:cubicBezTo>
                    <a:pt x="0" y="31"/>
                    <a:pt x="5" y="36"/>
                    <a:pt x="12" y="36"/>
                  </a:cubicBezTo>
                  <a:cubicBezTo>
                    <a:pt x="19" y="36"/>
                    <a:pt x="24" y="31"/>
                    <a:pt x="24" y="24"/>
                  </a:cubicBezTo>
                  <a:cubicBezTo>
                    <a:pt x="24" y="17"/>
                    <a:pt x="15" y="12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下节预告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3372000" y="494170"/>
            <a:ext cx="8820000" cy="3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262820" y="382557"/>
            <a:ext cx="253935" cy="295226"/>
            <a:chOff x="5285173" y="5233884"/>
            <a:chExt cx="382848" cy="445100"/>
          </a:xfrm>
          <a:solidFill>
            <a:schemeClr val="bg1"/>
          </a:solidFill>
        </p:grpSpPr>
        <p:sp>
          <p:nvSpPr>
            <p:cNvPr id="26" name="Freeform 101"/>
            <p:cNvSpPr/>
            <p:nvPr/>
          </p:nvSpPr>
          <p:spPr bwMode="auto">
            <a:xfrm>
              <a:off x="5285173" y="5233884"/>
              <a:ext cx="382848" cy="445100"/>
            </a:xfrm>
            <a:custGeom>
              <a:avLst/>
              <a:gdLst>
                <a:gd name="T0" fmla="*/ 64 w 104"/>
                <a:gd name="T1" fmla="*/ 0 h 121"/>
                <a:gd name="T2" fmla="*/ 41 w 104"/>
                <a:gd name="T3" fmla="*/ 45 h 121"/>
                <a:gd name="T4" fmla="*/ 22 w 104"/>
                <a:gd name="T5" fmla="*/ 20 h 121"/>
                <a:gd name="T6" fmla="*/ 5 w 104"/>
                <a:gd name="T7" fmla="*/ 94 h 121"/>
                <a:gd name="T8" fmla="*/ 40 w 104"/>
                <a:gd name="T9" fmla="*/ 120 h 121"/>
                <a:gd name="T10" fmla="*/ 21 w 104"/>
                <a:gd name="T11" fmla="*/ 102 h 121"/>
                <a:gd name="T12" fmla="*/ 33 w 104"/>
                <a:gd name="T13" fmla="*/ 54 h 121"/>
                <a:gd name="T14" fmla="*/ 45 w 104"/>
                <a:gd name="T15" fmla="*/ 70 h 121"/>
                <a:gd name="T16" fmla="*/ 61 w 104"/>
                <a:gd name="T17" fmla="*/ 40 h 121"/>
                <a:gd name="T18" fmla="*/ 87 w 104"/>
                <a:gd name="T19" fmla="*/ 93 h 121"/>
                <a:gd name="T20" fmla="*/ 62 w 104"/>
                <a:gd name="T21" fmla="*/ 120 h 121"/>
                <a:gd name="T22" fmla="*/ 64 w 104"/>
                <a:gd name="T23" fmla="*/ 120 h 121"/>
                <a:gd name="T24" fmla="*/ 104 w 104"/>
                <a:gd name="T25" fmla="*/ 80 h 121"/>
                <a:gd name="T26" fmla="*/ 64 w 104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120">
                  <a:moveTo>
                    <a:pt x="64" y="0"/>
                  </a:moveTo>
                  <a:cubicBezTo>
                    <a:pt x="59" y="19"/>
                    <a:pt x="50" y="33"/>
                    <a:pt x="41" y="45"/>
                  </a:cubicBezTo>
                  <a:cubicBezTo>
                    <a:pt x="34" y="39"/>
                    <a:pt x="28" y="31"/>
                    <a:pt x="22" y="20"/>
                  </a:cubicBezTo>
                  <a:cubicBezTo>
                    <a:pt x="22" y="55"/>
                    <a:pt x="0" y="76"/>
                    <a:pt x="5" y="94"/>
                  </a:cubicBezTo>
                  <a:cubicBezTo>
                    <a:pt x="8" y="110"/>
                    <a:pt x="24" y="121"/>
                    <a:pt x="40" y="120"/>
                  </a:cubicBezTo>
                  <a:cubicBezTo>
                    <a:pt x="31" y="119"/>
                    <a:pt x="23" y="112"/>
                    <a:pt x="21" y="102"/>
                  </a:cubicBezTo>
                  <a:cubicBezTo>
                    <a:pt x="18" y="90"/>
                    <a:pt x="32" y="77"/>
                    <a:pt x="33" y="54"/>
                  </a:cubicBezTo>
                  <a:cubicBezTo>
                    <a:pt x="37" y="61"/>
                    <a:pt x="41" y="66"/>
                    <a:pt x="45" y="70"/>
                  </a:cubicBezTo>
                  <a:cubicBezTo>
                    <a:pt x="51" y="62"/>
                    <a:pt x="57" y="53"/>
                    <a:pt x="61" y="40"/>
                  </a:cubicBezTo>
                  <a:cubicBezTo>
                    <a:pt x="67" y="67"/>
                    <a:pt x="87" y="79"/>
                    <a:pt x="87" y="93"/>
                  </a:cubicBezTo>
                  <a:cubicBezTo>
                    <a:pt x="87" y="108"/>
                    <a:pt x="76" y="119"/>
                    <a:pt x="62" y="120"/>
                  </a:cubicBezTo>
                  <a:cubicBezTo>
                    <a:pt x="63" y="120"/>
                    <a:pt x="63" y="120"/>
                    <a:pt x="64" y="120"/>
                  </a:cubicBezTo>
                  <a:cubicBezTo>
                    <a:pt x="86" y="120"/>
                    <a:pt x="104" y="102"/>
                    <a:pt x="104" y="80"/>
                  </a:cubicBezTo>
                  <a:cubicBezTo>
                    <a:pt x="104" y="58"/>
                    <a:pt x="74" y="40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  <p:sp>
          <p:nvSpPr>
            <p:cNvPr id="27" name="Freeform 102"/>
            <p:cNvSpPr/>
            <p:nvPr/>
          </p:nvSpPr>
          <p:spPr bwMode="auto">
            <a:xfrm>
              <a:off x="5431464" y="5543587"/>
              <a:ext cx="88709" cy="132284"/>
            </a:xfrm>
            <a:custGeom>
              <a:avLst/>
              <a:gdLst>
                <a:gd name="T0" fmla="*/ 12 w 24"/>
                <a:gd name="T1" fmla="*/ 0 h 36"/>
                <a:gd name="T2" fmla="*/ 0 w 24"/>
                <a:gd name="T3" fmla="*/ 24 h 36"/>
                <a:gd name="T4" fmla="*/ 12 w 24"/>
                <a:gd name="T5" fmla="*/ 36 h 36"/>
                <a:gd name="T6" fmla="*/ 24 w 24"/>
                <a:gd name="T7" fmla="*/ 24 h 36"/>
                <a:gd name="T8" fmla="*/ 12 w 24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6">
                  <a:moveTo>
                    <a:pt x="12" y="0"/>
                  </a:moveTo>
                  <a:cubicBezTo>
                    <a:pt x="9" y="12"/>
                    <a:pt x="0" y="17"/>
                    <a:pt x="0" y="24"/>
                  </a:cubicBezTo>
                  <a:cubicBezTo>
                    <a:pt x="0" y="31"/>
                    <a:pt x="5" y="36"/>
                    <a:pt x="12" y="36"/>
                  </a:cubicBezTo>
                  <a:cubicBezTo>
                    <a:pt x="19" y="36"/>
                    <a:pt x="24" y="31"/>
                    <a:pt x="24" y="24"/>
                  </a:cubicBezTo>
                  <a:cubicBezTo>
                    <a:pt x="24" y="17"/>
                    <a:pt x="15" y="12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/>
            <a:lstStyle/>
            <a:p>
              <a:endParaRPr lang="zh-CN" altLang="en-US" sz="1765"/>
            </a:p>
          </p:txBody>
        </p:sp>
      </p:grp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7906" y="1393704"/>
            <a:ext cx="4644572" cy="545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737995"/>
            <a:ext cx="6755130" cy="3834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H="1">
            <a:off x="2151094" y="0"/>
            <a:ext cx="11279156" cy="4526866"/>
            <a:chOff x="-1285335" y="0"/>
            <a:chExt cx="11279156" cy="4526866"/>
          </a:xfrm>
        </p:grpSpPr>
        <p:sp>
          <p:nvSpPr>
            <p:cNvPr id="8" name="平行四边形 7"/>
            <p:cNvSpPr/>
            <p:nvPr/>
          </p:nvSpPr>
          <p:spPr>
            <a:xfrm>
              <a:off x="-1285335" y="0"/>
              <a:ext cx="4529996" cy="4526866"/>
            </a:xfrm>
            <a:prstGeom prst="parallelogram">
              <a:avLst>
                <a:gd name="adj" fmla="val 4274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2104010" y="2331133"/>
              <a:ext cx="7889811" cy="2195733"/>
            </a:xfrm>
            <a:prstGeom prst="parallelogram">
              <a:avLst>
                <a:gd name="adj" fmla="val 4274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17" name="平行四边形 16"/>
          <p:cNvSpPr/>
          <p:nvPr/>
        </p:nvSpPr>
        <p:spPr>
          <a:xfrm flipH="1">
            <a:off x="-1238251" y="2331134"/>
            <a:ext cx="4529996" cy="4526866"/>
          </a:xfrm>
          <a:prstGeom prst="parallelogram">
            <a:avLst>
              <a:gd name="adj" fmla="val 4274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15637" y="2967334"/>
            <a:ext cx="55607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6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6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5400000">
            <a:off x="2876551" y="-2324101"/>
            <a:ext cx="6400799" cy="11506202"/>
            <a:chOff x="1785257" y="1063171"/>
            <a:chExt cx="9361714" cy="4731657"/>
          </a:xfrm>
        </p:grpSpPr>
        <p:sp>
          <p:nvSpPr>
            <p:cNvPr id="6" name="右中括号 5"/>
            <p:cNvSpPr/>
            <p:nvPr/>
          </p:nvSpPr>
          <p:spPr>
            <a:xfrm>
              <a:off x="1785257" y="1063171"/>
              <a:ext cx="9361714" cy="4731657"/>
            </a:xfrm>
            <a:prstGeom prst="rightBracket">
              <a:avLst>
                <a:gd name="adj" fmla="val 0"/>
              </a:avLst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1785257" y="1063171"/>
              <a:ext cx="0" cy="153851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1785257" y="4256314"/>
              <a:ext cx="0" cy="153851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五边形 8"/>
          <p:cNvSpPr/>
          <p:nvPr/>
        </p:nvSpPr>
        <p:spPr>
          <a:xfrm rot="5400000">
            <a:off x="4800599" y="-261936"/>
            <a:ext cx="2552702" cy="3076575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5637" y="3105837"/>
            <a:ext cx="556072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 IoC</a:t>
            </a:r>
            <a:r>
              <a:rPr lang="zh-CN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概念</a:t>
            </a:r>
            <a:endParaRPr lang="zh-CN" altLang="en-US" sz="5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682302" y="781734"/>
            <a:ext cx="827395" cy="827395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13" name="六边形 12"/>
          <p:cNvSpPr/>
          <p:nvPr/>
        </p:nvSpPr>
        <p:spPr>
          <a:xfrm>
            <a:off x="5220018" y="5153713"/>
            <a:ext cx="1751965" cy="552450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522952" y="5245272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控制反转</a:t>
            </a:r>
            <a:endParaRPr lang="zh-CN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2493645" y="487680"/>
            <a:ext cx="8589645" cy="844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171"/>
          <p:cNvSpPr>
            <a:spLocks noEditPoints="1"/>
          </p:cNvSpPr>
          <p:nvPr/>
        </p:nvSpPr>
        <p:spPr bwMode="auto">
          <a:xfrm>
            <a:off x="187459" y="360114"/>
            <a:ext cx="368567" cy="340112"/>
          </a:xfrm>
          <a:custGeom>
            <a:avLst/>
            <a:gdLst>
              <a:gd name="T0" fmla="*/ 224 w 272"/>
              <a:gd name="T1" fmla="*/ 66 h 251"/>
              <a:gd name="T2" fmla="*/ 224 w 272"/>
              <a:gd name="T3" fmla="*/ 5 h 251"/>
              <a:gd name="T4" fmla="*/ 189 w 272"/>
              <a:gd name="T5" fmla="*/ 5 h 251"/>
              <a:gd name="T6" fmla="*/ 189 w 272"/>
              <a:gd name="T7" fmla="*/ 40 h 251"/>
              <a:gd name="T8" fmla="*/ 136 w 272"/>
              <a:gd name="T9" fmla="*/ 0 h 251"/>
              <a:gd name="T10" fmla="*/ 0 w 272"/>
              <a:gd name="T11" fmla="*/ 106 h 251"/>
              <a:gd name="T12" fmla="*/ 22 w 272"/>
              <a:gd name="T13" fmla="*/ 132 h 251"/>
              <a:gd name="T14" fmla="*/ 35 w 272"/>
              <a:gd name="T15" fmla="*/ 124 h 251"/>
              <a:gd name="T16" fmla="*/ 35 w 272"/>
              <a:gd name="T17" fmla="*/ 251 h 251"/>
              <a:gd name="T18" fmla="*/ 237 w 272"/>
              <a:gd name="T19" fmla="*/ 251 h 251"/>
              <a:gd name="T20" fmla="*/ 237 w 272"/>
              <a:gd name="T21" fmla="*/ 124 h 251"/>
              <a:gd name="T22" fmla="*/ 250 w 272"/>
              <a:gd name="T23" fmla="*/ 132 h 251"/>
              <a:gd name="T24" fmla="*/ 272 w 272"/>
              <a:gd name="T25" fmla="*/ 106 h 251"/>
              <a:gd name="T26" fmla="*/ 224 w 272"/>
              <a:gd name="T27" fmla="*/ 66 h 251"/>
              <a:gd name="T28" fmla="*/ 215 w 272"/>
              <a:gd name="T29" fmla="*/ 234 h 251"/>
              <a:gd name="T30" fmla="*/ 171 w 272"/>
              <a:gd name="T31" fmla="*/ 234 h 251"/>
              <a:gd name="T32" fmla="*/ 171 w 272"/>
              <a:gd name="T33" fmla="*/ 159 h 251"/>
              <a:gd name="T34" fmla="*/ 101 w 272"/>
              <a:gd name="T35" fmla="*/ 159 h 251"/>
              <a:gd name="T36" fmla="*/ 101 w 272"/>
              <a:gd name="T37" fmla="*/ 234 h 251"/>
              <a:gd name="T38" fmla="*/ 57 w 272"/>
              <a:gd name="T39" fmla="*/ 234 h 251"/>
              <a:gd name="T40" fmla="*/ 57 w 272"/>
              <a:gd name="T41" fmla="*/ 110 h 251"/>
              <a:gd name="T42" fmla="*/ 136 w 272"/>
              <a:gd name="T43" fmla="*/ 49 h 251"/>
              <a:gd name="T44" fmla="*/ 215 w 272"/>
              <a:gd name="T45" fmla="*/ 110 h 251"/>
              <a:gd name="T46" fmla="*/ 215 w 272"/>
              <a:gd name="T47" fmla="*/ 234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2" h="251">
                <a:moveTo>
                  <a:pt x="224" y="66"/>
                </a:moveTo>
                <a:lnTo>
                  <a:pt x="224" y="5"/>
                </a:lnTo>
                <a:lnTo>
                  <a:pt x="189" y="5"/>
                </a:lnTo>
                <a:lnTo>
                  <a:pt x="189" y="40"/>
                </a:lnTo>
                <a:lnTo>
                  <a:pt x="136" y="0"/>
                </a:lnTo>
                <a:lnTo>
                  <a:pt x="0" y="106"/>
                </a:lnTo>
                <a:lnTo>
                  <a:pt x="22" y="132"/>
                </a:lnTo>
                <a:lnTo>
                  <a:pt x="35" y="124"/>
                </a:lnTo>
                <a:lnTo>
                  <a:pt x="35" y="251"/>
                </a:lnTo>
                <a:lnTo>
                  <a:pt x="237" y="251"/>
                </a:lnTo>
                <a:lnTo>
                  <a:pt x="237" y="124"/>
                </a:lnTo>
                <a:lnTo>
                  <a:pt x="250" y="132"/>
                </a:lnTo>
                <a:lnTo>
                  <a:pt x="272" y="106"/>
                </a:lnTo>
                <a:lnTo>
                  <a:pt x="224" y="66"/>
                </a:lnTo>
                <a:close/>
                <a:moveTo>
                  <a:pt x="215" y="234"/>
                </a:moveTo>
                <a:lnTo>
                  <a:pt x="171" y="234"/>
                </a:lnTo>
                <a:lnTo>
                  <a:pt x="171" y="159"/>
                </a:lnTo>
                <a:lnTo>
                  <a:pt x="101" y="159"/>
                </a:lnTo>
                <a:lnTo>
                  <a:pt x="101" y="234"/>
                </a:lnTo>
                <a:lnTo>
                  <a:pt x="57" y="234"/>
                </a:lnTo>
                <a:lnTo>
                  <a:pt x="57" y="110"/>
                </a:lnTo>
                <a:lnTo>
                  <a:pt x="136" y="49"/>
                </a:lnTo>
                <a:lnTo>
                  <a:pt x="215" y="110"/>
                </a:lnTo>
                <a:lnTo>
                  <a:pt x="215" y="2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/>
          <a:lstStyle/>
          <a:p>
            <a:endParaRPr lang="zh-CN" altLang="en-US" sz="1765"/>
          </a:p>
        </p:txBody>
      </p:sp>
      <p:sp>
        <p:nvSpPr>
          <p:cNvPr id="19" name="矩形 18"/>
          <p:cNvSpPr/>
          <p:nvPr/>
        </p:nvSpPr>
        <p:spPr>
          <a:xfrm>
            <a:off x="4299436" y="3331623"/>
            <a:ext cx="2150687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最开始是解释型语言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55816" y="1103857"/>
            <a:ext cx="3978530" cy="705211"/>
            <a:chOff x="977174" y="4308160"/>
            <a:chExt cx="3978530" cy="705211"/>
          </a:xfrm>
        </p:grpSpPr>
        <p:sp>
          <p:nvSpPr>
            <p:cNvPr id="26" name="TextBox 54"/>
            <p:cNvSpPr txBox="1"/>
            <p:nvPr/>
          </p:nvSpPr>
          <p:spPr>
            <a:xfrm>
              <a:off x="977174" y="4645071"/>
              <a:ext cx="397853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衣来伸手，饭来张口</a:t>
              </a:r>
              <a:endParaRPr lang="zh-CN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27" name="文本框 37"/>
            <p:cNvSpPr txBox="1"/>
            <p:nvPr/>
          </p:nvSpPr>
          <p:spPr>
            <a:xfrm>
              <a:off x="977174" y="4308160"/>
              <a:ext cx="5892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理念</a:t>
              </a: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55816" y="3190467"/>
            <a:ext cx="3978530" cy="705211"/>
            <a:chOff x="977174" y="4308160"/>
            <a:chExt cx="3978530" cy="705211"/>
          </a:xfrm>
        </p:grpSpPr>
        <p:sp>
          <p:nvSpPr>
            <p:cNvPr id="9" name="TextBox 54"/>
            <p:cNvSpPr txBox="1"/>
            <p:nvPr/>
          </p:nvSpPr>
          <p:spPr>
            <a:xfrm>
              <a:off x="977174" y="4645071"/>
              <a:ext cx="397853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点外卖</a:t>
              </a:r>
              <a:endParaRPr lang="zh-CN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0" name="文本框 37"/>
            <p:cNvSpPr txBox="1"/>
            <p:nvPr/>
          </p:nvSpPr>
          <p:spPr>
            <a:xfrm>
              <a:off x="977174" y="4308160"/>
              <a:ext cx="5892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例子</a:t>
              </a: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 descr="未命名文件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4170" y="1409065"/>
            <a:ext cx="4851400" cy="4039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1960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注入的方式</a:t>
            </a:r>
            <a:endParaRPr lang="zh-CN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2849245" y="480060"/>
            <a:ext cx="8234045" cy="920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171"/>
          <p:cNvSpPr>
            <a:spLocks noEditPoints="1"/>
          </p:cNvSpPr>
          <p:nvPr/>
        </p:nvSpPr>
        <p:spPr bwMode="auto">
          <a:xfrm>
            <a:off x="187459" y="360114"/>
            <a:ext cx="368567" cy="340112"/>
          </a:xfrm>
          <a:custGeom>
            <a:avLst/>
            <a:gdLst>
              <a:gd name="T0" fmla="*/ 224 w 272"/>
              <a:gd name="T1" fmla="*/ 66 h 251"/>
              <a:gd name="T2" fmla="*/ 224 w 272"/>
              <a:gd name="T3" fmla="*/ 5 h 251"/>
              <a:gd name="T4" fmla="*/ 189 w 272"/>
              <a:gd name="T5" fmla="*/ 5 h 251"/>
              <a:gd name="T6" fmla="*/ 189 w 272"/>
              <a:gd name="T7" fmla="*/ 40 h 251"/>
              <a:gd name="T8" fmla="*/ 136 w 272"/>
              <a:gd name="T9" fmla="*/ 0 h 251"/>
              <a:gd name="T10" fmla="*/ 0 w 272"/>
              <a:gd name="T11" fmla="*/ 106 h 251"/>
              <a:gd name="T12" fmla="*/ 22 w 272"/>
              <a:gd name="T13" fmla="*/ 132 h 251"/>
              <a:gd name="T14" fmla="*/ 35 w 272"/>
              <a:gd name="T15" fmla="*/ 124 h 251"/>
              <a:gd name="T16" fmla="*/ 35 w 272"/>
              <a:gd name="T17" fmla="*/ 251 h 251"/>
              <a:gd name="T18" fmla="*/ 237 w 272"/>
              <a:gd name="T19" fmla="*/ 251 h 251"/>
              <a:gd name="T20" fmla="*/ 237 w 272"/>
              <a:gd name="T21" fmla="*/ 124 h 251"/>
              <a:gd name="T22" fmla="*/ 250 w 272"/>
              <a:gd name="T23" fmla="*/ 132 h 251"/>
              <a:gd name="T24" fmla="*/ 272 w 272"/>
              <a:gd name="T25" fmla="*/ 106 h 251"/>
              <a:gd name="T26" fmla="*/ 224 w 272"/>
              <a:gd name="T27" fmla="*/ 66 h 251"/>
              <a:gd name="T28" fmla="*/ 215 w 272"/>
              <a:gd name="T29" fmla="*/ 234 h 251"/>
              <a:gd name="T30" fmla="*/ 171 w 272"/>
              <a:gd name="T31" fmla="*/ 234 h 251"/>
              <a:gd name="T32" fmla="*/ 171 w 272"/>
              <a:gd name="T33" fmla="*/ 159 h 251"/>
              <a:gd name="T34" fmla="*/ 101 w 272"/>
              <a:gd name="T35" fmla="*/ 159 h 251"/>
              <a:gd name="T36" fmla="*/ 101 w 272"/>
              <a:gd name="T37" fmla="*/ 234 h 251"/>
              <a:gd name="T38" fmla="*/ 57 w 272"/>
              <a:gd name="T39" fmla="*/ 234 h 251"/>
              <a:gd name="T40" fmla="*/ 57 w 272"/>
              <a:gd name="T41" fmla="*/ 110 h 251"/>
              <a:gd name="T42" fmla="*/ 136 w 272"/>
              <a:gd name="T43" fmla="*/ 49 h 251"/>
              <a:gd name="T44" fmla="*/ 215 w 272"/>
              <a:gd name="T45" fmla="*/ 110 h 251"/>
              <a:gd name="T46" fmla="*/ 215 w 272"/>
              <a:gd name="T47" fmla="*/ 234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2" h="251">
                <a:moveTo>
                  <a:pt x="224" y="66"/>
                </a:moveTo>
                <a:lnTo>
                  <a:pt x="224" y="5"/>
                </a:lnTo>
                <a:lnTo>
                  <a:pt x="189" y="5"/>
                </a:lnTo>
                <a:lnTo>
                  <a:pt x="189" y="40"/>
                </a:lnTo>
                <a:lnTo>
                  <a:pt x="136" y="0"/>
                </a:lnTo>
                <a:lnTo>
                  <a:pt x="0" y="106"/>
                </a:lnTo>
                <a:lnTo>
                  <a:pt x="22" y="132"/>
                </a:lnTo>
                <a:lnTo>
                  <a:pt x="35" y="124"/>
                </a:lnTo>
                <a:lnTo>
                  <a:pt x="35" y="251"/>
                </a:lnTo>
                <a:lnTo>
                  <a:pt x="237" y="251"/>
                </a:lnTo>
                <a:lnTo>
                  <a:pt x="237" y="124"/>
                </a:lnTo>
                <a:lnTo>
                  <a:pt x="250" y="132"/>
                </a:lnTo>
                <a:lnTo>
                  <a:pt x="272" y="106"/>
                </a:lnTo>
                <a:lnTo>
                  <a:pt x="224" y="66"/>
                </a:lnTo>
                <a:close/>
                <a:moveTo>
                  <a:pt x="215" y="234"/>
                </a:moveTo>
                <a:lnTo>
                  <a:pt x="171" y="234"/>
                </a:lnTo>
                <a:lnTo>
                  <a:pt x="171" y="159"/>
                </a:lnTo>
                <a:lnTo>
                  <a:pt x="101" y="159"/>
                </a:lnTo>
                <a:lnTo>
                  <a:pt x="101" y="234"/>
                </a:lnTo>
                <a:lnTo>
                  <a:pt x="57" y="234"/>
                </a:lnTo>
                <a:lnTo>
                  <a:pt x="57" y="110"/>
                </a:lnTo>
                <a:lnTo>
                  <a:pt x="136" y="49"/>
                </a:lnTo>
                <a:lnTo>
                  <a:pt x="215" y="110"/>
                </a:lnTo>
                <a:lnTo>
                  <a:pt x="215" y="2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/>
          <a:lstStyle/>
          <a:p>
            <a:endParaRPr lang="zh-CN" altLang="en-US" sz="1765"/>
          </a:p>
        </p:txBody>
      </p:sp>
      <p:sp>
        <p:nvSpPr>
          <p:cNvPr id="19" name="矩形 18"/>
          <p:cNvSpPr/>
          <p:nvPr/>
        </p:nvSpPr>
        <p:spPr>
          <a:xfrm>
            <a:off x="4299436" y="3331623"/>
            <a:ext cx="2150687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最开始是解释型语言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55625" y="1103630"/>
            <a:ext cx="10527665" cy="705353"/>
            <a:chOff x="977174" y="4308160"/>
            <a:chExt cx="3978530" cy="705056"/>
          </a:xfrm>
        </p:grpSpPr>
        <p:sp>
          <p:nvSpPr>
            <p:cNvPr id="26" name="TextBox 54"/>
            <p:cNvSpPr txBox="1"/>
            <p:nvPr/>
          </p:nvSpPr>
          <p:spPr>
            <a:xfrm>
              <a:off x="977174" y="4645071"/>
              <a:ext cx="3978530" cy="36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通过构造方法参数进行注入，但当依赖对象较多的时候，构造方法参数较长；对相同类型的参数处理会比较麻烦，在使用和可维护性上比较不方便。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27" name="文本框 37"/>
            <p:cNvSpPr txBox="1"/>
            <p:nvPr/>
          </p:nvSpPr>
          <p:spPr>
            <a:xfrm>
              <a:off x="977174" y="4308160"/>
              <a:ext cx="1402080" cy="3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构造方法注入</a:t>
              </a: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55625" y="2176145"/>
            <a:ext cx="9168765" cy="705305"/>
            <a:chOff x="977174" y="4308160"/>
            <a:chExt cx="3978530" cy="705108"/>
          </a:xfrm>
        </p:grpSpPr>
        <p:sp>
          <p:nvSpPr>
            <p:cNvPr id="4" name="TextBox 54"/>
            <p:cNvSpPr txBox="1"/>
            <p:nvPr/>
          </p:nvSpPr>
          <p:spPr>
            <a:xfrm>
              <a:off x="977174" y="4645071"/>
              <a:ext cx="3978530" cy="368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通过对象的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setter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方式实现注入，缺点是无法在对象构造方法执行完成后立即进入就绪状态。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1" name="文本框 37"/>
            <p:cNvSpPr txBox="1"/>
            <p:nvPr/>
          </p:nvSpPr>
          <p:spPr>
            <a:xfrm>
              <a:off x="977174" y="4308160"/>
              <a:ext cx="1547495" cy="337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setter</a:t>
              </a:r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方法注入</a:t>
              </a: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5625" y="3394075"/>
            <a:ext cx="10233660" cy="705367"/>
            <a:chOff x="977174" y="4308160"/>
            <a:chExt cx="3978530" cy="705041"/>
          </a:xfrm>
        </p:grpSpPr>
        <p:sp>
          <p:nvSpPr>
            <p:cNvPr id="13" name="TextBox 54"/>
            <p:cNvSpPr txBox="1"/>
            <p:nvPr/>
          </p:nvSpPr>
          <p:spPr>
            <a:xfrm>
              <a:off x="977174" y="4645071"/>
              <a:ext cx="3978530" cy="368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目前流行的注入方式，使用简单，但当一个类在容器中有多实例对象的情况下，需要特殊声明；且与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setter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方法注入有同样的缺点。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4" name="文本框 37"/>
            <p:cNvSpPr txBox="1"/>
            <p:nvPr/>
          </p:nvSpPr>
          <p:spPr>
            <a:xfrm>
              <a:off x="977174" y="4308160"/>
              <a:ext cx="995680" cy="337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注解注入</a:t>
              </a: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55816" y="4535397"/>
            <a:ext cx="3978530" cy="705211"/>
            <a:chOff x="977174" y="4308160"/>
            <a:chExt cx="3978530" cy="705211"/>
          </a:xfrm>
        </p:grpSpPr>
        <p:sp>
          <p:nvSpPr>
            <p:cNvPr id="16" name="TextBox 54"/>
            <p:cNvSpPr txBox="1"/>
            <p:nvPr/>
          </p:nvSpPr>
          <p:spPr>
            <a:xfrm>
              <a:off x="977174" y="4645071"/>
              <a:ext cx="397853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基本已退役，因为需要实现不必要的接口，带有侵入性。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7" name="文本框 37"/>
            <p:cNvSpPr txBox="1"/>
            <p:nvPr/>
          </p:nvSpPr>
          <p:spPr>
            <a:xfrm>
              <a:off x="977174" y="4308160"/>
              <a:ext cx="9956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接口注入</a:t>
              </a: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8192" y="256092"/>
            <a:ext cx="25298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IoC</a:t>
            </a:r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容器的职责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3417570" y="480060"/>
            <a:ext cx="7665720" cy="100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69479"/>
            <a:ext cx="743486" cy="521382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171"/>
          <p:cNvSpPr>
            <a:spLocks noEditPoints="1"/>
          </p:cNvSpPr>
          <p:nvPr/>
        </p:nvSpPr>
        <p:spPr bwMode="auto">
          <a:xfrm>
            <a:off x="187459" y="360114"/>
            <a:ext cx="368567" cy="340112"/>
          </a:xfrm>
          <a:custGeom>
            <a:avLst/>
            <a:gdLst>
              <a:gd name="T0" fmla="*/ 224 w 272"/>
              <a:gd name="T1" fmla="*/ 66 h 251"/>
              <a:gd name="T2" fmla="*/ 224 w 272"/>
              <a:gd name="T3" fmla="*/ 5 h 251"/>
              <a:gd name="T4" fmla="*/ 189 w 272"/>
              <a:gd name="T5" fmla="*/ 5 h 251"/>
              <a:gd name="T6" fmla="*/ 189 w 272"/>
              <a:gd name="T7" fmla="*/ 40 h 251"/>
              <a:gd name="T8" fmla="*/ 136 w 272"/>
              <a:gd name="T9" fmla="*/ 0 h 251"/>
              <a:gd name="T10" fmla="*/ 0 w 272"/>
              <a:gd name="T11" fmla="*/ 106 h 251"/>
              <a:gd name="T12" fmla="*/ 22 w 272"/>
              <a:gd name="T13" fmla="*/ 132 h 251"/>
              <a:gd name="T14" fmla="*/ 35 w 272"/>
              <a:gd name="T15" fmla="*/ 124 h 251"/>
              <a:gd name="T16" fmla="*/ 35 w 272"/>
              <a:gd name="T17" fmla="*/ 251 h 251"/>
              <a:gd name="T18" fmla="*/ 237 w 272"/>
              <a:gd name="T19" fmla="*/ 251 h 251"/>
              <a:gd name="T20" fmla="*/ 237 w 272"/>
              <a:gd name="T21" fmla="*/ 124 h 251"/>
              <a:gd name="T22" fmla="*/ 250 w 272"/>
              <a:gd name="T23" fmla="*/ 132 h 251"/>
              <a:gd name="T24" fmla="*/ 272 w 272"/>
              <a:gd name="T25" fmla="*/ 106 h 251"/>
              <a:gd name="T26" fmla="*/ 224 w 272"/>
              <a:gd name="T27" fmla="*/ 66 h 251"/>
              <a:gd name="T28" fmla="*/ 215 w 272"/>
              <a:gd name="T29" fmla="*/ 234 h 251"/>
              <a:gd name="T30" fmla="*/ 171 w 272"/>
              <a:gd name="T31" fmla="*/ 234 h 251"/>
              <a:gd name="T32" fmla="*/ 171 w 272"/>
              <a:gd name="T33" fmla="*/ 159 h 251"/>
              <a:gd name="T34" fmla="*/ 101 w 272"/>
              <a:gd name="T35" fmla="*/ 159 h 251"/>
              <a:gd name="T36" fmla="*/ 101 w 272"/>
              <a:gd name="T37" fmla="*/ 234 h 251"/>
              <a:gd name="T38" fmla="*/ 57 w 272"/>
              <a:gd name="T39" fmla="*/ 234 h 251"/>
              <a:gd name="T40" fmla="*/ 57 w 272"/>
              <a:gd name="T41" fmla="*/ 110 h 251"/>
              <a:gd name="T42" fmla="*/ 136 w 272"/>
              <a:gd name="T43" fmla="*/ 49 h 251"/>
              <a:gd name="T44" fmla="*/ 215 w 272"/>
              <a:gd name="T45" fmla="*/ 110 h 251"/>
              <a:gd name="T46" fmla="*/ 215 w 272"/>
              <a:gd name="T47" fmla="*/ 234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2" h="251">
                <a:moveTo>
                  <a:pt x="224" y="66"/>
                </a:moveTo>
                <a:lnTo>
                  <a:pt x="224" y="5"/>
                </a:lnTo>
                <a:lnTo>
                  <a:pt x="189" y="5"/>
                </a:lnTo>
                <a:lnTo>
                  <a:pt x="189" y="40"/>
                </a:lnTo>
                <a:lnTo>
                  <a:pt x="136" y="0"/>
                </a:lnTo>
                <a:lnTo>
                  <a:pt x="0" y="106"/>
                </a:lnTo>
                <a:lnTo>
                  <a:pt x="22" y="132"/>
                </a:lnTo>
                <a:lnTo>
                  <a:pt x="35" y="124"/>
                </a:lnTo>
                <a:lnTo>
                  <a:pt x="35" y="251"/>
                </a:lnTo>
                <a:lnTo>
                  <a:pt x="237" y="251"/>
                </a:lnTo>
                <a:lnTo>
                  <a:pt x="237" y="124"/>
                </a:lnTo>
                <a:lnTo>
                  <a:pt x="250" y="132"/>
                </a:lnTo>
                <a:lnTo>
                  <a:pt x="272" y="106"/>
                </a:lnTo>
                <a:lnTo>
                  <a:pt x="224" y="66"/>
                </a:lnTo>
                <a:close/>
                <a:moveTo>
                  <a:pt x="215" y="234"/>
                </a:moveTo>
                <a:lnTo>
                  <a:pt x="171" y="234"/>
                </a:lnTo>
                <a:lnTo>
                  <a:pt x="171" y="159"/>
                </a:lnTo>
                <a:lnTo>
                  <a:pt x="101" y="159"/>
                </a:lnTo>
                <a:lnTo>
                  <a:pt x="101" y="234"/>
                </a:lnTo>
                <a:lnTo>
                  <a:pt x="57" y="234"/>
                </a:lnTo>
                <a:lnTo>
                  <a:pt x="57" y="110"/>
                </a:lnTo>
                <a:lnTo>
                  <a:pt x="136" y="49"/>
                </a:lnTo>
                <a:lnTo>
                  <a:pt x="215" y="110"/>
                </a:lnTo>
                <a:lnTo>
                  <a:pt x="215" y="2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/>
          <a:lstStyle/>
          <a:p>
            <a:endParaRPr lang="zh-CN" altLang="en-US" sz="1765"/>
          </a:p>
        </p:txBody>
      </p:sp>
      <p:sp>
        <p:nvSpPr>
          <p:cNvPr id="19" name="矩形 18"/>
          <p:cNvSpPr/>
          <p:nvPr/>
        </p:nvSpPr>
        <p:spPr>
          <a:xfrm>
            <a:off x="4299436" y="4131088"/>
            <a:ext cx="2150687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最开始是解释型语言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55625" y="1903095"/>
            <a:ext cx="10527665" cy="982213"/>
            <a:chOff x="977174" y="4308160"/>
            <a:chExt cx="3978530" cy="981799"/>
          </a:xfrm>
        </p:grpSpPr>
        <p:sp>
          <p:nvSpPr>
            <p:cNvPr id="26" name="TextBox 54"/>
            <p:cNvSpPr txBox="1"/>
            <p:nvPr/>
          </p:nvSpPr>
          <p:spPr>
            <a:xfrm>
              <a:off x="977174" y="4645071"/>
              <a:ext cx="3978530" cy="644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在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IoC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场景中，业务对象无需关心所依赖的对象是如何构建的，但这部分工作总得有人来做。所以，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IoC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容器需要将对象的构建逻辑从业务代码里面剥离出来，以免这部分构建逻辑污染业务对象的逻辑实现。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27" name="文本框 37"/>
            <p:cNvSpPr txBox="1"/>
            <p:nvPr/>
          </p:nvSpPr>
          <p:spPr>
            <a:xfrm>
              <a:off x="977174" y="4308160"/>
              <a:ext cx="1402080" cy="3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业务对象的构建管理</a:t>
              </a: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5625" y="3782695"/>
            <a:ext cx="10527665" cy="982213"/>
            <a:chOff x="977174" y="4308160"/>
            <a:chExt cx="3978530" cy="981799"/>
          </a:xfrm>
        </p:grpSpPr>
        <p:sp>
          <p:nvSpPr>
            <p:cNvPr id="10" name="TextBox 54"/>
            <p:cNvSpPr txBox="1"/>
            <p:nvPr/>
          </p:nvSpPr>
          <p:spPr>
            <a:xfrm>
              <a:off x="977174" y="4645071"/>
              <a:ext cx="3978530" cy="644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有了上面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“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业务对象构建管理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”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的功能，但此时业务对象间都是独立的，没有任何关联关系。所以，如果对业务对象间建立依赖关系，是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IoC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容器的最艰巨的任务，同时也是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IoC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容器的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最终使命。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8" name="文本框 37"/>
            <p:cNvSpPr txBox="1"/>
            <p:nvPr/>
          </p:nvSpPr>
          <p:spPr>
            <a:xfrm>
              <a:off x="977174" y="4308160"/>
              <a:ext cx="1402080" cy="3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业务对象间依赖关系绑定</a:t>
              </a: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5400000">
            <a:off x="2876551" y="-2324101"/>
            <a:ext cx="6400799" cy="11506202"/>
            <a:chOff x="1785257" y="1063171"/>
            <a:chExt cx="9361714" cy="4731657"/>
          </a:xfrm>
        </p:grpSpPr>
        <p:sp>
          <p:nvSpPr>
            <p:cNvPr id="6" name="右中括号 5"/>
            <p:cNvSpPr/>
            <p:nvPr/>
          </p:nvSpPr>
          <p:spPr>
            <a:xfrm>
              <a:off x="1785257" y="1063171"/>
              <a:ext cx="9361714" cy="4731657"/>
            </a:xfrm>
            <a:prstGeom prst="rightBracket">
              <a:avLst>
                <a:gd name="adj" fmla="val 0"/>
              </a:avLst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1785257" y="1063171"/>
              <a:ext cx="0" cy="153851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1785257" y="4256314"/>
              <a:ext cx="0" cy="153851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五边形 8"/>
          <p:cNvSpPr/>
          <p:nvPr/>
        </p:nvSpPr>
        <p:spPr>
          <a:xfrm rot="5400000">
            <a:off x="4800599" y="-261936"/>
            <a:ext cx="2552702" cy="3076575"/>
          </a:xfrm>
          <a:prstGeom prst="homePlate">
            <a:avLst>
              <a:gd name="adj" fmla="val 31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5637" y="3105837"/>
            <a:ext cx="556072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BeanFactory</a:t>
            </a:r>
            <a:endParaRPr lang="en-US" altLang="zh-CN" sz="5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682302" y="781734"/>
            <a:ext cx="827395" cy="827395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13" name="六边形 12"/>
          <p:cNvSpPr/>
          <p:nvPr/>
        </p:nvSpPr>
        <p:spPr>
          <a:xfrm>
            <a:off x="5220018" y="5153713"/>
            <a:ext cx="1751965" cy="552450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522952" y="5245272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5985,&quot;width&quot;:837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www.v5ppt.com</Template>
  <TotalTime>0</TotalTime>
  <Words>5533</Words>
  <Application>WPS 演示</Application>
  <PresentationFormat>宽屏</PresentationFormat>
  <Paragraphs>346</Paragraphs>
  <Slides>44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7" baseType="lpstr">
      <vt:lpstr>Arial</vt:lpstr>
      <vt:lpstr>宋体</vt:lpstr>
      <vt:lpstr>Wingdings</vt:lpstr>
      <vt:lpstr>微软雅黑</vt:lpstr>
      <vt:lpstr>黑体</vt:lpstr>
      <vt:lpstr>汉仪刚艺体-85W</vt:lpstr>
      <vt:lpstr>方正兰亭细黑_GBK_M</vt:lpstr>
      <vt:lpstr>Calibri</vt:lpstr>
      <vt:lpstr>Arial Unicode MS</vt:lpstr>
      <vt:lpstr>Calibri Light</vt:lpstr>
      <vt:lpstr>等线</vt:lpstr>
      <vt:lpstr>方正兰亭黑_GBK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苏州珀菲科特网络科技有限公司</Company>
  <LinksUpToDate>false</LinksUpToDate>
  <SharedDoc>false</SharedDoc>
  <HyperlinksChanged>false</HyperlinksChanged>
  <AppVersion>14.0000</AppVersion>
  <Manager>www.v5ppt.com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www.v5ppt.com</dc:title>
  <dc:creator>www.v5ppt.com</dc:creator>
  <cp:keywords>更多精品文档，请访问www.v5ppt.com</cp:keywords>
  <dc:description>更多精品文档，请访问www.v5ppt.com</dc:description>
  <dc:subject>www.v5ppt.com</dc:subject>
  <cp:category>www.v5ppt.com</cp:category>
  <cp:lastModifiedBy>_cc.菜菜‘“伟浩</cp:lastModifiedBy>
  <cp:revision>18</cp:revision>
  <dcterms:created xsi:type="dcterms:W3CDTF">2018-05-19T07:57:00Z</dcterms:created>
  <dcterms:modified xsi:type="dcterms:W3CDTF">2020-09-09T10:05:09Z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eFrom">
    <vt:lpwstr>www.v5ppt.com</vt:lpwstr>
  </property>
  <property fmtid="{D5CDD505-2E9C-101B-9397-08002B2CF9AE}" pid="3" name="KSOProductBuildVer">
    <vt:lpwstr>2052-11.1.0.9912</vt:lpwstr>
  </property>
</Properties>
</file>